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</p:sldIdLst>
  <p:sldSz cy="5143500" cx="9144000"/>
  <p:notesSz cx="6858000" cy="9144000"/>
  <p:embeddedFontLst>
    <p:embeddedFont>
      <p:font typeface="Roboto"/>
      <p:regular r:id="rId70"/>
      <p:bold r:id="rId71"/>
      <p:italic r:id="rId72"/>
      <p:boldItalic r:id="rId7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font" Target="fonts/Roboto-boldItalic.fntdata"/><Relationship Id="rId72" Type="http://schemas.openxmlformats.org/officeDocument/2006/relationships/font" Target="fonts/Roboto-italic.fntdata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71" Type="http://schemas.openxmlformats.org/officeDocument/2006/relationships/font" Target="fonts/Roboto-bold.fntdata"/><Relationship Id="rId70" Type="http://schemas.openxmlformats.org/officeDocument/2006/relationships/font" Target="fonts/Roboto-regular.fntdata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slide" Target="slides/slide63.xml"/><Relationship Id="rId23" Type="http://schemas.openxmlformats.org/officeDocument/2006/relationships/slide" Target="slides/slide18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slide" Target="slides/slide6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3941f5485a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33941f5485a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3941f5485a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33941f5485a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3941f5485a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3941f5485a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3941f5485a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33941f5485a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3941f5485a_0_2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33941f5485a_0_2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33941f5485a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33941f5485a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3941f5485a_0_2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33941f5485a_0_2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3a741dda07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3a741dda07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3a741dda07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33a741dda07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3941f5485a_0_2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33941f5485a_0_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33941f5485a_0_2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33941f5485a_0_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33a741dda07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33a741dda07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3a741dda07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33a741dda07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33941f5485a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33941f5485a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3941f5485a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33941f5485a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33941f5485a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33941f5485a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33941f5485a_0_2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33941f5485a_0_2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33941f5485a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33941f5485a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33941f5485a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33941f5485a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33a741dda07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33a741dda07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33941f5485a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33941f5485a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33941f5485a_0_2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33941f5485a_0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3941f5485a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33941f5485a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33941f5485a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33941f5485a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33941f5485a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33941f5485a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33941f5485a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33941f5485a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33941f5485a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33941f5485a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33941f5485a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33941f5485a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33941f5485a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33941f5485a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33941f5485a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33941f5485a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33941f5485a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33941f5485a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33941f5485a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33941f5485a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3941f5485a_0_2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33941f5485a_0_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33941f5485a_0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33941f5485a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33941f5485a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33941f5485a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33941f5485a_0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33941f5485a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33941f5485a_0_2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33941f5485a_0_2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33941f5485a_0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33941f5485a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33941f5485a_0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33941f5485a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33941f5485a_0_2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33941f5485a_0_2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33941f5485a_0_2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33941f5485a_0_2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33941f5485a_0_2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33941f5485a_0_2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33941f5485a_0_3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33941f5485a_0_3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3941f5485a_0_2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3941f5485a_0_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33a741dda07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33a741dda07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33941f5485a_0_3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33941f5485a_0_3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33a741dda07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33a741dda07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33941f5485a_0_3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33941f5485a_0_3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33a741dda0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33a741dda0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33a741dda07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33a741dda07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33a741dda07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33a741dda07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33a741dda07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33a741dda07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33a741dda07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33a741dda07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33941f5485a_0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33941f5485a_0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3941f5485a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3941f5485a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33a741dda07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33a741dda07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33a741dda07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33a741dda07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33a741dda07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33a741dda07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33a741dda07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33a741dda07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33941f5485a_0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33941f5485a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3941f5485a_0_2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3941f5485a_0_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3941f5485a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33941f5485a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3941f5485a_0_2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3941f5485a_0_2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9.gif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7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0.gif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1.gif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7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gif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9.gif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8.gif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22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23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26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0" y="744575"/>
            <a:ext cx="8377500" cy="337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Quantum</a:t>
            </a:r>
            <a:r>
              <a:rPr lang="en"/>
              <a:t> Dots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Foundation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</a:t>
            </a:r>
            <a:r>
              <a:rPr lang="en"/>
              <a:t>Topological</a:t>
            </a:r>
            <a:r>
              <a:rPr lang="en"/>
              <a:t> Qubits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3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07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506575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78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748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3333"/>
              <a:buFont typeface="Arial"/>
              <a:buNone/>
            </a:pPr>
            <a:r>
              <a:rPr lang="en" sz="3300"/>
              <a:t>Quantum Dots</a:t>
            </a:r>
            <a:endParaRPr sz="33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  What are QD?</a:t>
            </a:r>
            <a:endParaRPr/>
          </a:p>
        </p:txBody>
      </p:sp>
      <p:sp>
        <p:nvSpPr>
          <p:cNvPr id="131" name="Google Shape;131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Quantum dots are nanoscale semiconductor structures, typically 2-10 nanometers in size 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Examples</a:t>
            </a:r>
            <a:endParaRPr sz="1600" u="sng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AutoNum type="arabicPeriod"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Cadmium selenide (CdSe)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AutoNum type="arabicPeriod"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Cadmium telluride (CdTe)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AutoNum type="arabicPeriod"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Indium arsenide (InAs)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AutoNum type="arabicPeriod"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Lead selenide (PbSe)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AutoNum type="arabicPeriod"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Gallium Arsneids(GaAS)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9"/>
          <p:cNvSpPr txBox="1"/>
          <p:nvPr>
            <p:ph type="title"/>
          </p:nvPr>
        </p:nvSpPr>
        <p:spPr>
          <a:xfrm>
            <a:off x="311700" y="58325"/>
            <a:ext cx="8520600" cy="48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b="1" lang="en" sz="1100"/>
              <a:t>   </a:t>
            </a:r>
            <a:r>
              <a:rPr b="1" lang="en" sz="1655"/>
              <a:t>Quantum Dots: From Molecules to Nanocrystals</a:t>
            </a:r>
            <a:endParaRPr b="1" sz="1655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29"/>
          <p:cNvSpPr txBox="1"/>
          <p:nvPr>
            <p:ph idx="1" type="body"/>
          </p:nvPr>
        </p:nvSpPr>
        <p:spPr>
          <a:xfrm>
            <a:off x="311700" y="592875"/>
            <a:ext cx="8520600" cy="397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143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</a:rPr>
              <a:t>Bulk Materials: Continuous Bands:</a:t>
            </a:r>
            <a:endParaRPr b="1" sz="1100">
              <a:solidFill>
                <a:schemeClr val="dk1"/>
              </a:solidFill>
            </a:endParaRPr>
          </a:p>
          <a:p>
            <a:pPr indent="-1270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In bulk materials, like metals or semiconductors, we have an enormous number of atoms, leading to an immense number of interactions. </a:t>
            </a:r>
            <a:endParaRPr sz="1100">
              <a:solidFill>
                <a:schemeClr val="dk1"/>
              </a:solidFill>
            </a:endParaRPr>
          </a:p>
          <a:p>
            <a:pPr indent="-127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These interactions result in a vast number of closely spaced energy levels, forming what we call 'continuous bands'. </a:t>
            </a:r>
            <a:endParaRPr sz="1100">
              <a:solidFill>
                <a:schemeClr val="dk1"/>
              </a:solidFill>
            </a:endParaRPr>
          </a:p>
          <a:p>
            <a:pPr indent="-127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Think of it as a ramp of energy levels, where electrons can occupy any point. </a:t>
            </a:r>
            <a:endParaRPr sz="1100">
              <a:solidFill>
                <a:schemeClr val="dk1"/>
              </a:solidFill>
            </a:endParaRPr>
          </a:p>
          <a:p>
            <a:pPr indent="0" lvl="0" marL="1143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</a:rPr>
              <a:t>Quantum Dots: Discrete Levels:</a:t>
            </a:r>
            <a:endParaRPr b="1" sz="1100">
              <a:solidFill>
                <a:schemeClr val="dk1"/>
              </a:solidFill>
            </a:endParaRPr>
          </a:p>
          <a:p>
            <a:pPr indent="-1270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Quantum dots are nanoscale crystals, containing a finite, but controllable, number of atoms. </a:t>
            </a:r>
            <a:endParaRPr sz="1100">
              <a:solidFill>
                <a:schemeClr val="dk1"/>
              </a:solidFill>
            </a:endParaRPr>
          </a:p>
          <a:p>
            <a:pPr indent="-127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With fewer atoms, there are fewer interactions, and the energy levels become more spaced out, or 'discrete'. </a:t>
            </a:r>
            <a:endParaRPr sz="1100">
              <a:solidFill>
                <a:schemeClr val="dk1"/>
              </a:solidFill>
            </a:endParaRPr>
          </a:p>
          <a:p>
            <a:pPr indent="0" lvl="0" marL="1143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  </a:t>
            </a:r>
            <a:endParaRPr sz="1100">
              <a:solidFill>
                <a:schemeClr val="dk1"/>
              </a:solidFill>
            </a:endParaRPr>
          </a:p>
          <a:p>
            <a:pPr indent="0" lvl="0" marL="1143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</a:rPr>
              <a:t>Analogy:</a:t>
            </a:r>
            <a:endParaRPr b="1" sz="1100">
              <a:solidFill>
                <a:schemeClr val="dk1"/>
              </a:solidFill>
            </a:endParaRPr>
          </a:p>
          <a:p>
            <a:pPr indent="0" lvl="0" marL="1143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Think of it like the difference between a large orchestra (bulk) producing a continuous range of sounds, and a small ensemble (QD) producing distinct notes. 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0"/>
          <p:cNvSpPr txBox="1"/>
          <p:nvPr>
            <p:ph type="title"/>
          </p:nvPr>
        </p:nvSpPr>
        <p:spPr>
          <a:xfrm>
            <a:off x="311700" y="445025"/>
            <a:ext cx="8520600" cy="40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990"/>
              <a:buNone/>
            </a:pPr>
            <a:r>
              <a:rPr lang="en" sz="1800"/>
              <a:t>Quantum Confinement: The Impact of Limited Interactions</a:t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1400"/>
          </a:p>
        </p:txBody>
      </p:sp>
      <p:sp>
        <p:nvSpPr>
          <p:cNvPr id="143" name="Google Shape;143;p30"/>
          <p:cNvSpPr txBox="1"/>
          <p:nvPr>
            <p:ph idx="1" type="body"/>
          </p:nvPr>
        </p:nvSpPr>
        <p:spPr>
          <a:xfrm>
            <a:off x="311700" y="903900"/>
            <a:ext cx="8520600" cy="366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</a:rPr>
              <a:t> </a:t>
            </a:r>
            <a:r>
              <a:rPr b="1" lang="en" sz="5200">
                <a:solidFill>
                  <a:schemeClr val="dk1"/>
                </a:solidFill>
              </a:rPr>
              <a:t>Beyond Size:</a:t>
            </a:r>
            <a:endParaRPr b="1" sz="5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 sz="4800">
                <a:solidFill>
                  <a:schemeClr val="dk1"/>
                </a:solidFill>
              </a:rPr>
              <a:t>It's not just the small size of quantum dots that leads to discrete energy levels. It's the resulting </a:t>
            </a:r>
            <a:r>
              <a:rPr i="1" lang="en" sz="4800">
                <a:solidFill>
                  <a:schemeClr val="dk1"/>
                </a:solidFill>
              </a:rPr>
              <a:t>limitation</a:t>
            </a:r>
            <a:r>
              <a:rPr lang="en" sz="4800">
                <a:solidFill>
                  <a:schemeClr val="dk1"/>
                </a:solidFill>
              </a:rPr>
              <a:t> of interactions. </a:t>
            </a:r>
            <a:endParaRPr sz="48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 sz="4800">
                <a:solidFill>
                  <a:schemeClr val="dk1"/>
                </a:solidFill>
              </a:rPr>
              <a:t>We call this '</a:t>
            </a:r>
            <a:r>
              <a:rPr b="1" lang="en" sz="4800">
                <a:solidFill>
                  <a:schemeClr val="dk1"/>
                </a:solidFill>
              </a:rPr>
              <a:t>quantum confinement</a:t>
            </a:r>
            <a:r>
              <a:rPr lang="en" sz="4800">
                <a:solidFill>
                  <a:schemeClr val="dk1"/>
                </a:solidFill>
              </a:rPr>
              <a:t>', but it's more about the reduction of degrees of freedom. </a:t>
            </a:r>
            <a:endParaRPr sz="4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chemeClr val="dk1"/>
                </a:solidFill>
              </a:rPr>
              <a:t>Fewer Atoms, Fewer Splittings:</a:t>
            </a:r>
            <a:endParaRPr b="1" sz="48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 sz="4800">
                <a:solidFill>
                  <a:schemeClr val="dk1"/>
                </a:solidFill>
              </a:rPr>
              <a:t> With fewer atoms, there are fewer interactions and therefore fewer 'splittings' of energy levels. </a:t>
            </a:r>
            <a:endParaRPr sz="48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 sz="4800">
                <a:solidFill>
                  <a:schemeClr val="dk1"/>
                </a:solidFill>
              </a:rPr>
              <a:t> This results in larger energy gaps between the discrete levels. </a:t>
            </a:r>
            <a:endParaRPr sz="4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chemeClr val="dk1"/>
                </a:solidFill>
              </a:rPr>
              <a:t>Electron Movement:</a:t>
            </a:r>
            <a:endParaRPr b="1" sz="4800">
              <a:solidFill>
                <a:schemeClr val="dk1"/>
              </a:solidFill>
            </a:endParaRPr>
          </a:p>
          <a:p>
            <a:pPr indent="0" lvl="0" marL="40005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dk1"/>
                </a:solidFill>
              </a:rPr>
              <a:t>Electrons in quantum dots need more energy to move between these discrete levels compared to electrons in bulk materials </a:t>
            </a:r>
            <a:endParaRPr sz="4800">
              <a:solidFill>
                <a:schemeClr val="dk1"/>
              </a:solidFill>
            </a:endParaRPr>
          </a:p>
          <a:p>
            <a:pPr indent="-288542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➢"/>
            </a:pPr>
            <a:r>
              <a:rPr b="1" lang="en" sz="3775">
                <a:solidFill>
                  <a:schemeClr val="dk1"/>
                </a:solidFill>
              </a:rPr>
              <a:t> </a:t>
            </a:r>
            <a:r>
              <a:rPr b="1" lang="en" sz="5375">
                <a:solidFill>
                  <a:srgbClr val="38761D"/>
                </a:solidFill>
              </a:rPr>
              <a:t>It's not that confinement magically creates discrete levels. It's that it removes the interactions that created the continuous bands in the first place </a:t>
            </a:r>
            <a:endParaRPr b="1" sz="5375">
              <a:solidFill>
                <a:srgbClr val="38761D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9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  QD Features</a:t>
            </a:r>
            <a:endParaRPr/>
          </a:p>
        </p:txBody>
      </p:sp>
      <p:sp>
        <p:nvSpPr>
          <p:cNvPr id="149" name="Google Shape;149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u="sng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Semiconductors</a:t>
            </a:r>
            <a:endParaRPr sz="1500" u="sng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They are a collections of atoms with orbital splitting that generate higher energy level 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They have </a:t>
            </a:r>
            <a:r>
              <a:rPr lang="en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higher</a:t>
            </a:r>
            <a:r>
              <a:rPr lang="en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energy level than the valence -</a:t>
            </a:r>
            <a:r>
              <a:rPr lang="en" sz="1500">
                <a:solidFill>
                  <a:srgbClr val="6AA84F"/>
                </a:solidFill>
                <a:latin typeface="Roboto"/>
                <a:ea typeface="Roboto"/>
                <a:cs typeface="Roboto"/>
                <a:sym typeface="Roboto"/>
              </a:rPr>
              <a:t>Conduction band</a:t>
            </a:r>
            <a:r>
              <a:rPr lang="en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 u="sng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Atoms</a:t>
            </a:r>
            <a:endParaRPr sz="1500" u="sng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They have Discrete energy levels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Electrons cannot move freely in the space as bulk matter -</a:t>
            </a:r>
            <a:r>
              <a:rPr lang="en" sz="1500">
                <a:solidFill>
                  <a:srgbClr val="6AA84F"/>
                </a:solidFill>
                <a:latin typeface="Roboto"/>
                <a:ea typeface="Roboto"/>
                <a:cs typeface="Roboto"/>
                <a:sym typeface="Roboto"/>
              </a:rPr>
              <a:t>Quantum confinement</a:t>
            </a:r>
            <a:endParaRPr sz="1500">
              <a:solidFill>
                <a:srgbClr val="6AA84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Atom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&amp;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Its Energy Levels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990"/>
              <a:buNone/>
            </a:pPr>
            <a:r>
              <a:rPr lang="en" sz="1390"/>
              <a:t>Tunability: The Chemist's Playground at the Nanoscale</a:t>
            </a:r>
            <a:endParaRPr sz="139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520"/>
          </a:p>
        </p:txBody>
      </p:sp>
      <p:sp>
        <p:nvSpPr>
          <p:cNvPr id="155" name="Google Shape;155;p32"/>
          <p:cNvSpPr txBox="1"/>
          <p:nvPr>
            <p:ph idx="1" type="body"/>
          </p:nvPr>
        </p:nvSpPr>
        <p:spPr>
          <a:xfrm>
            <a:off x="311700" y="903900"/>
            <a:ext cx="8520600" cy="366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</a:rPr>
              <a:t>Size and Composition Control:</a:t>
            </a:r>
            <a:endParaRPr b="1"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The size and composition of quantum dots can be precisely controlled during synthesis. 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This allows us to tailor their electronic and optical properties. 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</a:rPr>
              <a:t>Energy Level Spacing:</a:t>
            </a:r>
            <a:endParaRPr b="1"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The smaller the quantum dot, the fewer atoms it contains, and the more spaced out the energy levels become. 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This means that we can tune the energy gap by changing the size of the quantum dot. 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</a:rPr>
              <a:t>Optical Properties:</a:t>
            </a:r>
            <a:endParaRPr b="1"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Quantum dots can absorb and emit light at specific wavelengths, depending on their size and composition. 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This makes them useful for applications in lighting, displays, and bioimaging 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</a:rPr>
              <a:t>Chemical Functionality:</a:t>
            </a:r>
            <a:endParaRPr b="1"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The surface of quantum dots can be functionalized with various ligands, allowing for chemical control and integration into different systems. 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579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0900" y="107350"/>
            <a:ext cx="7264800" cy="489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7853575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739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645160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9"/>
          <p:cNvSpPr txBox="1"/>
          <p:nvPr>
            <p:ph idx="4294967295" type="title"/>
          </p:nvPr>
        </p:nvSpPr>
        <p:spPr>
          <a:xfrm>
            <a:off x="623400" y="1017525"/>
            <a:ext cx="8520600" cy="174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/>
              <a:t>                         Qubits</a:t>
            </a:r>
            <a:endParaRPr sz="33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40"/>
          <p:cNvSpPr txBox="1"/>
          <p:nvPr>
            <p:ph type="title"/>
          </p:nvPr>
        </p:nvSpPr>
        <p:spPr>
          <a:xfrm>
            <a:off x="360300" y="1437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b="1" lang="en" sz="1390"/>
              <a:t>Quantum Dots for Quantum Computing: Superposition States</a:t>
            </a:r>
            <a:endParaRPr b="1" sz="139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520"/>
          </a:p>
        </p:txBody>
      </p:sp>
      <p:sp>
        <p:nvSpPr>
          <p:cNvPr id="197" name="Google Shape;197;p40"/>
          <p:cNvSpPr txBox="1"/>
          <p:nvPr>
            <p:ph idx="1" type="body"/>
          </p:nvPr>
        </p:nvSpPr>
        <p:spPr>
          <a:xfrm>
            <a:off x="311700" y="544275"/>
            <a:ext cx="8520600" cy="402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</a:rPr>
              <a:t> Qubit Representation:</a:t>
            </a:r>
            <a:endParaRPr b="1" sz="1200">
              <a:solidFill>
                <a:schemeClr val="dk1"/>
              </a:solidFill>
            </a:endParaRPr>
          </a:p>
          <a:p>
            <a:pPr indent="-304800" lvl="2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</a:pPr>
            <a:r>
              <a:rPr lang="en" sz="1200">
                <a:solidFill>
                  <a:schemeClr val="dk1"/>
                </a:solidFill>
              </a:rPr>
              <a:t>In quantum computing, we use qubits, which can exist in a superposition of two states, |0⟩ and |1⟩. </a:t>
            </a:r>
            <a:endParaRPr sz="1200">
              <a:solidFill>
                <a:schemeClr val="dk1"/>
              </a:solidFill>
            </a:endParaRPr>
          </a:p>
          <a:p>
            <a:pPr indent="-304800" lvl="2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</a:pPr>
            <a:r>
              <a:rPr lang="en" sz="1200">
                <a:solidFill>
                  <a:schemeClr val="dk1"/>
                </a:solidFill>
              </a:rPr>
              <a:t>In a quantum dot, we can define these states based on the presence or absence of an electron in a specific energy level. </a:t>
            </a:r>
            <a:endParaRPr sz="1200">
              <a:solidFill>
                <a:schemeClr val="dk1"/>
              </a:solidFill>
            </a:endParaRPr>
          </a:p>
          <a:p>
            <a:pPr indent="0" lvl="0" marL="5715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</a:rPr>
              <a:t>Superposition Creation:</a:t>
            </a:r>
            <a:endParaRPr b="1"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By applying a carefully timed pulse of energy (e.g., light), we can create a superposition state, where the electron is in both energy levels simultaneously. 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 </a:t>
            </a:r>
            <a:r>
              <a:rPr b="1" lang="en" sz="1200">
                <a:solidFill>
                  <a:schemeClr val="dk1"/>
                </a:solidFill>
              </a:rPr>
              <a:t>E</a:t>
            </a:r>
            <a:r>
              <a:rPr b="1" lang="en" sz="1200">
                <a:solidFill>
                  <a:schemeClr val="dk1"/>
                </a:solidFill>
              </a:rPr>
              <a:t>lectron Excitation:</a:t>
            </a:r>
            <a:endParaRPr b="1"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 Applying a precise amount of energy excites an electron from a lower (valence-like) to a higher (conduction-like) level, changing the qubit state. </a:t>
            </a:r>
            <a:endParaRPr sz="1200">
              <a:solidFill>
                <a:schemeClr val="dk1"/>
              </a:solidFill>
            </a:endParaRPr>
          </a:p>
          <a:p>
            <a:pPr indent="0" lvl="0" marL="5715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</a:rPr>
              <a:t>Future Connection:</a:t>
            </a:r>
            <a:endParaRPr b="1"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Understanding electron control in quantum dots prepares us for more advanced quantum systems, like topological superconductors, where qubits are defined by topological properties  </a:t>
            </a:r>
            <a:endParaRPr sz="1200">
              <a:solidFill>
                <a:schemeClr val="dk1"/>
              </a:solidFill>
            </a:endParaRPr>
          </a:p>
          <a:p>
            <a:pPr indent="0" lvl="0" marL="5715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284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5"/>
          <p:cNvPicPr preferRelativeResize="0"/>
          <p:nvPr/>
        </p:nvPicPr>
        <p:blipFill rotWithShape="1">
          <a:blip r:embed="rId3">
            <a:alphaModFix/>
          </a:blip>
          <a:srcRect b="0" l="-4340" r="0" t="0"/>
          <a:stretch/>
        </p:blipFill>
        <p:spPr>
          <a:xfrm>
            <a:off x="939575" y="191150"/>
            <a:ext cx="7390775" cy="489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41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Google Shape;212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25610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Google Shape;217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790725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4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Light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Emission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oogle Shape;227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578126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Google Shape;232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7629952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8"/>
          <p:cNvSpPr txBox="1"/>
          <p:nvPr>
            <p:ph type="title"/>
          </p:nvPr>
        </p:nvSpPr>
        <p:spPr>
          <a:xfrm>
            <a:off x="311700" y="1601200"/>
            <a:ext cx="8520600" cy="139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Industrial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Usage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49"/>
          <p:cNvSpPr txBox="1"/>
          <p:nvPr>
            <p:ph type="title"/>
          </p:nvPr>
        </p:nvSpPr>
        <p:spPr>
          <a:xfrm>
            <a:off x="311700" y="286250"/>
            <a:ext cx="8520600" cy="50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Common </a:t>
            </a:r>
            <a:r>
              <a:rPr lang="en"/>
              <a:t>Industrial</a:t>
            </a:r>
            <a:r>
              <a:rPr lang="en"/>
              <a:t> sage</a:t>
            </a:r>
            <a:endParaRPr/>
          </a:p>
        </p:txBody>
      </p:sp>
      <p:sp>
        <p:nvSpPr>
          <p:cNvPr id="243" name="Google Shape;243;p49"/>
          <p:cNvSpPr txBox="1"/>
          <p:nvPr>
            <p:ph idx="1" type="body"/>
          </p:nvPr>
        </p:nvSpPr>
        <p:spPr>
          <a:xfrm>
            <a:off x="311700" y="903475"/>
            <a:ext cx="8520600" cy="3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04800" lvl="0" marL="4572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AutoNum type="arabicPeriod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Displays and Lighting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QDs are used in flat panel displays and colored lighting for improved color accuracy and energy efficiency</a:t>
            </a:r>
            <a:r>
              <a:rPr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Applications in TVs, monitors, and LED lighting.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AutoNum type="arabicPeriod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Biomedical Imaging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QDs serve as fluorescent markers for biological and medical diagnostics</a:t>
            </a:r>
            <a:r>
              <a:rPr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Enhanced imaging for cellular processes and tumor targeting.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AutoNum type="arabicPeriod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Photodetectors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QDPs (Quantum Dot Photodetectors) are used in visible and infrared light cameras</a:t>
            </a:r>
            <a:r>
              <a:rPr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Applications in machine vision, industrial inspection, and spectroscopy.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AutoNum type="arabicPeriod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Photovoltaics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QDs are being explored for improving solar cell efficiency</a:t>
            </a:r>
            <a:r>
              <a:rPr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AutoNum type="arabicPeriod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Photocatalysts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Used in light-driven chemical conversion of water into hydrogen for solar fuel</a:t>
            </a:r>
            <a:r>
              <a:rPr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21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50"/>
          <p:cNvSpPr txBox="1"/>
          <p:nvPr>
            <p:ph type="title"/>
          </p:nvPr>
        </p:nvSpPr>
        <p:spPr>
          <a:xfrm>
            <a:off x="311700" y="286250"/>
            <a:ext cx="8520600" cy="50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The </a:t>
            </a:r>
            <a:r>
              <a:rPr lang="en"/>
              <a:t>promise</a:t>
            </a:r>
            <a:r>
              <a:rPr lang="en"/>
              <a:t> of QD in QC</a:t>
            </a:r>
            <a:endParaRPr/>
          </a:p>
        </p:txBody>
      </p:sp>
      <p:sp>
        <p:nvSpPr>
          <p:cNvPr id="249" name="Google Shape;249;p50"/>
          <p:cNvSpPr txBox="1"/>
          <p:nvPr>
            <p:ph idx="1" type="body"/>
          </p:nvPr>
        </p:nvSpPr>
        <p:spPr>
          <a:xfrm>
            <a:off x="311700" y="903475"/>
            <a:ext cx="8520600" cy="3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04800" lvl="0" marL="4572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AutoNum type="arabicPeriod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Confinement effects: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QDs confine electrons in three dimensions, creating discrete energy levels similar to atoms</a:t>
            </a:r>
            <a:r>
              <a:rPr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This confinement allows for precise control of individual electrons and their quantum states</a:t>
            </a:r>
            <a:r>
              <a:rPr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confinement also leads to enhanced quantum effects and tunable properties</a:t>
            </a:r>
            <a:r>
              <a:rPr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AutoNum type="arabicPeriod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Semiconductor technology: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QDs can be fabricated using existing semiconductor techniques, making them compatible with current manufacturing processes</a:t>
            </a:r>
            <a:r>
              <a:rPr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This allows for integration with nanophotonic structures and scalability</a:t>
            </a:r>
            <a:r>
              <a:rPr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AutoNum type="arabicPeriod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Enhanced coherence: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combination of confinement and semiconductor technology leads to improved coherence in QDs</a:t>
            </a:r>
            <a:r>
              <a:rPr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Coherence times can be extended to the microsecond regime under certain conditions</a:t>
            </a:r>
            <a:r>
              <a:rPr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ability to manipulate QDs using electrostatic electrodes and optical pulses allows for coherent control and decoupling techniques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51"/>
          <p:cNvSpPr txBox="1"/>
          <p:nvPr>
            <p:ph type="title"/>
          </p:nvPr>
        </p:nvSpPr>
        <p:spPr>
          <a:xfrm>
            <a:off x="311700" y="1601200"/>
            <a:ext cx="8520600" cy="139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Further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Properties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25610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52"/>
          <p:cNvSpPr txBox="1"/>
          <p:nvPr>
            <p:ph type="title"/>
          </p:nvPr>
        </p:nvSpPr>
        <p:spPr>
          <a:xfrm>
            <a:off x="311700" y="286250"/>
            <a:ext cx="8520600" cy="50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Another approach to QC</a:t>
            </a:r>
            <a:endParaRPr/>
          </a:p>
        </p:txBody>
      </p:sp>
      <p:sp>
        <p:nvSpPr>
          <p:cNvPr id="260" name="Google Shape;260;p52"/>
          <p:cNvSpPr txBox="1"/>
          <p:nvPr>
            <p:ph idx="1" type="body"/>
          </p:nvPr>
        </p:nvSpPr>
        <p:spPr>
          <a:xfrm>
            <a:off x="311700" y="903475"/>
            <a:ext cx="8520600" cy="3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6000" u="sng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Consider a wire and two QDs</a:t>
            </a:r>
            <a:endParaRPr sz="6000" u="sng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Roboto"/>
              <a:buChar char="●"/>
            </a:pPr>
            <a:r>
              <a:rPr lang="en" sz="6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QDs in nanowires provide tunable energy barriers, allowing for well-defined, discrete energy levels that can be manipulated through external fields.</a:t>
            </a:r>
            <a:endParaRPr sz="6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Roboto"/>
              <a:buChar char="●"/>
            </a:pPr>
            <a:r>
              <a:rPr lang="en" sz="6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Nanowires act as one-dimensional channels, facilitating coherent electron movement with reduced  scattering between QDs and along the wire.</a:t>
            </a:r>
            <a:endParaRPr sz="6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Roboto"/>
              <a:buChar char="●"/>
            </a:pPr>
            <a:r>
              <a:rPr lang="en" sz="6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nanowire-QD system is highly scalable, compatible with semiconductor fabrication techniques and allows for fine-tuning of electronic properties through size and composition engineering.</a:t>
            </a:r>
            <a:endParaRPr sz="6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6000">
              <a:solidFill>
                <a:srgbClr val="0000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Clr>
                <a:srgbClr val="0000FF"/>
              </a:buClr>
              <a:buSzPct val="100000"/>
              <a:buFont typeface="Roboto"/>
              <a:buChar char="➢"/>
            </a:pPr>
            <a:r>
              <a:rPr lang="en" sz="5600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If we add to this </a:t>
            </a:r>
            <a:r>
              <a:rPr lang="en" sz="5600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settings</a:t>
            </a:r>
            <a:r>
              <a:rPr lang="en" sz="5600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 a tool that can measure the </a:t>
            </a:r>
            <a:r>
              <a:rPr lang="en" sz="5600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parity</a:t>
            </a:r>
            <a:r>
              <a:rPr lang="en" sz="5600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 of the </a:t>
            </a:r>
            <a:r>
              <a:rPr lang="en" sz="5600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electrons</a:t>
            </a:r>
            <a:r>
              <a:rPr lang="en" sz="5600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 on the nanowire we can have a new type of stable qubit</a:t>
            </a:r>
            <a:endParaRPr sz="5600">
              <a:solidFill>
                <a:srgbClr val="0000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5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5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5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5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5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Google Shape;265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184549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54"/>
          <p:cNvSpPr txBox="1"/>
          <p:nvPr>
            <p:ph type="title"/>
          </p:nvPr>
        </p:nvSpPr>
        <p:spPr>
          <a:xfrm>
            <a:off x="311700" y="1601200"/>
            <a:ext cx="8520600" cy="139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Little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Physics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Fermions </a:t>
            </a:r>
            <a:endParaRPr/>
          </a:p>
        </p:txBody>
      </p:sp>
      <p:sp>
        <p:nvSpPr>
          <p:cNvPr id="276" name="Google Shape;276;p5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rabicPeriod"/>
            </a:pPr>
            <a:r>
              <a:rPr b="1" lang="en" sz="1500">
                <a:solidFill>
                  <a:schemeClr val="dk1"/>
                </a:solidFill>
              </a:rPr>
              <a:t>What is a Fermion?</a:t>
            </a:r>
            <a:endParaRPr b="1" sz="1500">
              <a:solidFill>
                <a:schemeClr val="dk1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</a:pPr>
            <a:r>
              <a:rPr lang="en" sz="1500">
                <a:solidFill>
                  <a:schemeClr val="dk1"/>
                </a:solidFill>
              </a:rPr>
              <a:t>A fundamental particle that follows the Pauli exclusion principle (no two can occupy the same state).</a:t>
            </a:r>
            <a:endParaRPr sz="1500">
              <a:solidFill>
                <a:schemeClr val="dk1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</a:pPr>
            <a:r>
              <a:rPr lang="en" sz="1500">
                <a:solidFill>
                  <a:schemeClr val="dk1"/>
                </a:solidFill>
              </a:rPr>
              <a:t>The core building block of all matter.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rabicPeriod"/>
            </a:pPr>
            <a:r>
              <a:rPr b="1" lang="en" sz="1500">
                <a:solidFill>
                  <a:schemeClr val="dk1"/>
                </a:solidFill>
              </a:rPr>
              <a:t>Examples of Fermions:</a:t>
            </a:r>
            <a:endParaRPr b="1" sz="1500">
              <a:solidFill>
                <a:schemeClr val="dk1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</a:pPr>
            <a:r>
              <a:rPr lang="en" sz="1500">
                <a:solidFill>
                  <a:schemeClr val="dk1"/>
                </a:solidFill>
              </a:rPr>
              <a:t>Electrons, protons, and neutrons are all fermions and form the building blocks of matter.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rabicPeriod"/>
            </a:pPr>
            <a:r>
              <a:rPr b="1" lang="en" sz="1500">
                <a:solidFill>
                  <a:schemeClr val="dk1"/>
                </a:solidFill>
              </a:rPr>
              <a:t>Fermion Properties in Quantum Systems:</a:t>
            </a:r>
            <a:endParaRPr b="1" sz="1500">
              <a:solidFill>
                <a:schemeClr val="dk1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</a:pPr>
            <a:r>
              <a:rPr lang="en" sz="1500">
                <a:solidFill>
                  <a:schemeClr val="dk1"/>
                </a:solidFill>
              </a:rPr>
              <a:t>They have half-integer spin (e.g., 1/2, 3/2) and obey Fermi-Dirac statistics, crucial for quantum mechanics and solid-state physics.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Google Shape;281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157700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56"/>
          <p:cNvSpPr txBox="1"/>
          <p:nvPr/>
        </p:nvSpPr>
        <p:spPr>
          <a:xfrm>
            <a:off x="2057400" y="250475"/>
            <a:ext cx="4857300" cy="4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Fermion -Spin ½ 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57"/>
          <p:cNvSpPr txBox="1"/>
          <p:nvPr>
            <p:ph type="title"/>
          </p:nvPr>
        </p:nvSpPr>
        <p:spPr>
          <a:xfrm>
            <a:off x="311700" y="286250"/>
            <a:ext cx="8520600" cy="73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Dirac operator &amp; </a:t>
            </a:r>
            <a:r>
              <a:rPr lang="en"/>
              <a:t>Majorana</a:t>
            </a:r>
            <a:r>
              <a:rPr lang="en"/>
              <a:t> Equation</a:t>
            </a:r>
            <a:endParaRPr/>
          </a:p>
        </p:txBody>
      </p:sp>
      <p:sp>
        <p:nvSpPr>
          <p:cNvPr id="288" name="Google Shape;288;p5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 1928 Dirac’s operator : I t has complex solutions namely every solution has its adjoint hence every particle has an </a:t>
            </a:r>
            <a:r>
              <a:rPr lang="en"/>
              <a:t>antiparticle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 1937 Majorana wrote Dirac’s equation in a way that allows real solutions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Char char="➢"/>
            </a:pPr>
            <a:r>
              <a:rPr lang="en">
                <a:solidFill>
                  <a:srgbClr val="FF0000"/>
                </a:solidFill>
              </a:rPr>
              <a:t>A particle that is  its antiparticle too</a:t>
            </a:r>
            <a:endParaRPr>
              <a:solidFill>
                <a:srgbClr val="FF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Char char="➢"/>
            </a:pPr>
            <a:r>
              <a:rPr lang="en">
                <a:solidFill>
                  <a:srgbClr val="FF0000"/>
                </a:solidFill>
              </a:rPr>
              <a:t>Majorma zero (MZMs)</a:t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 </a:t>
            </a:r>
            <a:endParaRPr>
              <a:solidFill>
                <a:srgbClr val="FF0000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rgbClr val="38761D"/>
              </a:buClr>
              <a:buSzPts val="1800"/>
              <a:buChar char="●"/>
            </a:pPr>
            <a:r>
              <a:rPr lang="en">
                <a:solidFill>
                  <a:srgbClr val="38761D"/>
                </a:solidFill>
              </a:rPr>
              <a:t>There are no evidences that it exists -it is not </a:t>
            </a:r>
            <a:r>
              <a:rPr lang="en">
                <a:solidFill>
                  <a:srgbClr val="38761D"/>
                </a:solidFill>
              </a:rPr>
              <a:t>particle</a:t>
            </a:r>
            <a:r>
              <a:rPr lang="en">
                <a:solidFill>
                  <a:srgbClr val="38761D"/>
                </a:solidFill>
              </a:rPr>
              <a:t> but quasiparticle</a:t>
            </a:r>
            <a:endParaRPr>
              <a:solidFill>
                <a:srgbClr val="38761D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800"/>
              <a:buChar char="●"/>
            </a:pPr>
            <a:r>
              <a:rPr lang="en">
                <a:solidFill>
                  <a:srgbClr val="38761D"/>
                </a:solidFill>
              </a:rPr>
              <a:t>If it does, edges of nanowire are good </a:t>
            </a:r>
            <a:r>
              <a:rPr lang="en">
                <a:solidFill>
                  <a:srgbClr val="38761D"/>
                </a:solidFill>
              </a:rPr>
              <a:t>place</a:t>
            </a:r>
            <a:r>
              <a:rPr lang="en">
                <a:solidFill>
                  <a:srgbClr val="38761D"/>
                </a:solidFill>
              </a:rPr>
              <a:t> to start</a:t>
            </a:r>
            <a:endParaRPr>
              <a:solidFill>
                <a:srgbClr val="38761D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rgbClr val="FF0000"/>
                </a:solidFill>
              </a:rPr>
              <a:t> 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Dirac Equation  - 1928</a:t>
            </a:r>
            <a:endParaRPr/>
          </a:p>
        </p:txBody>
      </p:sp>
      <p:sp>
        <p:nvSpPr>
          <p:cNvPr id="294" name="Google Shape;294;p5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</a:rPr>
              <a:t>Motivation for the Dirac Equation </a:t>
            </a:r>
            <a:endParaRPr b="1" sz="1100">
              <a:solidFill>
                <a:schemeClr val="dk1"/>
              </a:solidFill>
            </a:endParaRPr>
          </a:p>
          <a:p>
            <a:pPr indent="-298450" lvl="1" marL="9144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 sz="1100">
                <a:solidFill>
                  <a:schemeClr val="dk1"/>
                </a:solidFill>
              </a:rPr>
              <a:t>Q</a:t>
            </a:r>
            <a:r>
              <a:rPr lang="en" sz="1100">
                <a:solidFill>
                  <a:schemeClr val="dk1"/>
                </a:solidFill>
              </a:rPr>
              <a:t>uantum mechanics successfully described fermions, but there was no equation consistent with </a:t>
            </a:r>
            <a:r>
              <a:rPr b="1" lang="en" sz="1100">
                <a:solidFill>
                  <a:schemeClr val="dk1"/>
                </a:solidFill>
              </a:rPr>
              <a:t>special relativity</a:t>
            </a:r>
            <a:r>
              <a:rPr lang="en" sz="1100">
                <a:solidFill>
                  <a:schemeClr val="dk1"/>
                </a:solidFill>
              </a:rPr>
              <a:t>.</a:t>
            </a:r>
            <a:endParaRPr sz="1100">
              <a:solidFill>
                <a:schemeClr val="dk1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 sz="1100">
                <a:solidFill>
                  <a:schemeClr val="dk1"/>
                </a:solidFill>
              </a:rPr>
              <a:t>Dirac sought an equation that naturally included </a:t>
            </a:r>
            <a:r>
              <a:rPr b="1" lang="en" sz="1100">
                <a:solidFill>
                  <a:schemeClr val="dk1"/>
                </a:solidFill>
              </a:rPr>
              <a:t>spin-1/2 particles</a:t>
            </a:r>
            <a:r>
              <a:rPr lang="en" sz="1100">
                <a:solidFill>
                  <a:schemeClr val="dk1"/>
                </a:solidFill>
              </a:rPr>
              <a:t> and predicted their behavior at high speeds.</a:t>
            </a:r>
            <a:endParaRPr sz="1100">
              <a:solidFill>
                <a:schemeClr val="dk1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 sz="1100">
                <a:solidFill>
                  <a:schemeClr val="dk1"/>
                </a:solidFill>
              </a:rPr>
              <a:t>His equation also </a:t>
            </a:r>
            <a:r>
              <a:rPr b="1" lang="en" sz="1100">
                <a:solidFill>
                  <a:schemeClr val="dk1"/>
                </a:solidFill>
              </a:rPr>
              <a:t>predicted antimatter</a:t>
            </a:r>
            <a:r>
              <a:rPr lang="en" sz="1100">
                <a:solidFill>
                  <a:schemeClr val="dk1"/>
                </a:solidFill>
              </a:rPr>
              <a:t>, an entirely new concept at the time.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</a:rPr>
              <a:t>What is the Dirac Equation?</a:t>
            </a:r>
            <a:endParaRPr b="1" sz="1100">
              <a:solidFill>
                <a:schemeClr val="dk1"/>
              </a:solidFill>
            </a:endParaRPr>
          </a:p>
          <a:p>
            <a:pPr indent="-298450" lvl="1" marL="9144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 sz="1100">
                <a:solidFill>
                  <a:schemeClr val="dk1"/>
                </a:solidFill>
              </a:rPr>
              <a:t>A fundamental equation describing fermions like electrons and predicting their behavior in quantum mechanics and relativity.</a:t>
            </a:r>
            <a:endParaRPr sz="1100">
              <a:solidFill>
                <a:schemeClr val="dk1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 sz="1100">
                <a:solidFill>
                  <a:schemeClr val="dk1"/>
                </a:solidFill>
              </a:rPr>
              <a:t>It explains the existence of antimatter and the intrinsic spin of fermions.</a:t>
            </a:r>
            <a:endParaRPr sz="1100">
              <a:solidFill>
                <a:schemeClr val="dk1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 sz="1100">
                <a:solidFill>
                  <a:schemeClr val="dk1"/>
                </a:solidFill>
              </a:rPr>
              <a:t>Provides a framework for understanding the quantum world at high speeds.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Majorana Equation -1937</a:t>
            </a:r>
            <a:endParaRPr/>
          </a:p>
        </p:txBody>
      </p:sp>
      <p:sp>
        <p:nvSpPr>
          <p:cNvPr id="300" name="Google Shape;300;p5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400">
                <a:solidFill>
                  <a:schemeClr val="dk1"/>
                </a:solidFill>
              </a:rPr>
              <a:t>Dirac Equation has complex solutions that were interpreted as a </a:t>
            </a:r>
            <a:r>
              <a:rPr lang="en" sz="1400">
                <a:solidFill>
                  <a:srgbClr val="0000FF"/>
                </a:solidFill>
              </a:rPr>
              <a:t>particle </a:t>
            </a:r>
            <a:r>
              <a:rPr lang="en" sz="1400">
                <a:solidFill>
                  <a:schemeClr val="dk1"/>
                </a:solidFill>
              </a:rPr>
              <a:t>and its </a:t>
            </a:r>
            <a:r>
              <a:rPr lang="en" sz="1400">
                <a:solidFill>
                  <a:srgbClr val="0000FF"/>
                </a:solidFill>
              </a:rPr>
              <a:t>antiparticle.</a:t>
            </a:r>
            <a:endParaRPr sz="1400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  </a:t>
            </a:r>
            <a:endParaRPr sz="14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400">
                <a:solidFill>
                  <a:schemeClr val="dk1"/>
                </a:solidFill>
              </a:rPr>
              <a:t>Majorana, motivated by a desire for a simpler, more 'real' description of particles, searched for a more elegant solution and rewrote the Dirac operator in a Hermitian form in order to study real solutions.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  </a:t>
            </a:r>
            <a:endParaRPr sz="14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rgbClr val="38761D"/>
              </a:buClr>
              <a:buSzPts val="1100"/>
              <a:buChar char="●"/>
            </a:pPr>
            <a:r>
              <a:rPr lang="en" sz="1400">
                <a:solidFill>
                  <a:srgbClr val="38761D"/>
                </a:solidFill>
              </a:rPr>
              <a:t>Physics interpreted his work as a prediction of a particle that is its own antiparticle, known as a </a:t>
            </a:r>
            <a:r>
              <a:rPr lang="en" sz="1400">
                <a:solidFill>
                  <a:srgbClr val="674EA7"/>
                </a:solidFill>
              </a:rPr>
              <a:t>Majorana fermion</a:t>
            </a:r>
            <a:r>
              <a:rPr lang="en" sz="1400">
                <a:solidFill>
                  <a:srgbClr val="38761D"/>
                </a:solidFill>
              </a:rPr>
              <a:t>.</a:t>
            </a:r>
            <a:endParaRPr sz="1400">
              <a:solidFill>
                <a:srgbClr val="38761D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   Fermion Parity</a:t>
            </a:r>
            <a:endParaRPr/>
          </a:p>
        </p:txBody>
      </p:sp>
      <p:sp>
        <p:nvSpPr>
          <p:cNvPr id="306" name="Google Shape;306;p6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5715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 The </a:t>
            </a:r>
            <a:r>
              <a:rPr b="1" lang="en" sz="1100">
                <a:solidFill>
                  <a:schemeClr val="dk1"/>
                </a:solidFill>
              </a:rPr>
              <a:t>Majorana equation</a:t>
            </a:r>
            <a:r>
              <a:rPr lang="en" sz="1100">
                <a:solidFill>
                  <a:schemeClr val="dk1"/>
                </a:solidFill>
              </a:rPr>
              <a:t> leads to a quantum number known as </a:t>
            </a:r>
            <a:r>
              <a:rPr b="1" lang="en" sz="1100">
                <a:solidFill>
                  <a:schemeClr val="dk1"/>
                </a:solidFill>
              </a:rPr>
              <a:t>Fermion Parity</a:t>
            </a:r>
            <a:r>
              <a:rPr lang="en" sz="1100">
                <a:solidFill>
                  <a:schemeClr val="dk1"/>
                </a:solidFill>
              </a:rPr>
              <a:t>, which indicates the parity of fermions in a system 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 sz="1100">
                <a:solidFill>
                  <a:schemeClr val="dk1"/>
                </a:solidFill>
              </a:rPr>
              <a:t>Fermion Parity in Majorana Fermions:</a:t>
            </a:r>
            <a:endParaRPr b="1" sz="1100">
              <a:solidFill>
                <a:schemeClr val="dk1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 sz="1100">
                <a:solidFill>
                  <a:schemeClr val="dk1"/>
                </a:solidFill>
              </a:rPr>
              <a:t>Majorana fermions are associated with </a:t>
            </a:r>
            <a:r>
              <a:rPr b="1" lang="en" sz="1100">
                <a:solidFill>
                  <a:schemeClr val="dk1"/>
                </a:solidFill>
              </a:rPr>
              <a:t>zero fermion parity</a:t>
            </a:r>
            <a:r>
              <a:rPr lang="en" sz="1100">
                <a:solidFill>
                  <a:schemeClr val="dk1"/>
                </a:solidFill>
              </a:rPr>
              <a:t>, meaning they exist in systems where the particle and antiparticle are indistinguishable.</a:t>
            </a:r>
            <a:endParaRPr sz="1100">
              <a:solidFill>
                <a:schemeClr val="dk1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 sz="1100">
                <a:solidFill>
                  <a:schemeClr val="dk1"/>
                </a:solidFill>
              </a:rPr>
              <a:t>This unique parity is central to </a:t>
            </a:r>
            <a:r>
              <a:rPr b="1" lang="en" sz="1100">
                <a:solidFill>
                  <a:schemeClr val="dk1"/>
                </a:solidFill>
              </a:rPr>
              <a:t>topological quantum computing</a:t>
            </a:r>
            <a:r>
              <a:rPr lang="en" sz="1100">
                <a:solidFill>
                  <a:schemeClr val="dk1"/>
                </a:solidFill>
              </a:rPr>
              <a:t>, where stability is guaranteed by fermion parity.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 sz="1100">
                <a:solidFill>
                  <a:schemeClr val="dk1"/>
                </a:solidFill>
              </a:rPr>
              <a:t>Fermion Parity in Electrons:</a:t>
            </a:r>
            <a:endParaRPr b="1" sz="1100">
              <a:solidFill>
                <a:schemeClr val="dk1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 sz="1100">
                <a:solidFill>
                  <a:schemeClr val="dk1"/>
                </a:solidFill>
              </a:rPr>
              <a:t>For conventional fermions like electrons, the fermion parity counts whether the number of fermions in a system is </a:t>
            </a:r>
            <a:r>
              <a:rPr b="1" lang="en" sz="1100">
                <a:solidFill>
                  <a:schemeClr val="dk1"/>
                </a:solidFill>
              </a:rPr>
              <a:t>even</a:t>
            </a:r>
            <a:r>
              <a:rPr lang="en" sz="1100">
                <a:solidFill>
                  <a:schemeClr val="dk1"/>
                </a:solidFill>
              </a:rPr>
              <a:t> (+1) or </a:t>
            </a:r>
            <a:r>
              <a:rPr b="1" lang="en" sz="1100">
                <a:solidFill>
                  <a:schemeClr val="dk1"/>
                </a:solidFill>
              </a:rPr>
              <a:t>odd</a:t>
            </a:r>
            <a:r>
              <a:rPr lang="en" sz="1100">
                <a:solidFill>
                  <a:schemeClr val="dk1"/>
                </a:solidFill>
              </a:rPr>
              <a:t> (-1).</a:t>
            </a:r>
            <a:endParaRPr sz="1100">
              <a:solidFill>
                <a:schemeClr val="dk1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 sz="1100">
                <a:solidFill>
                  <a:schemeClr val="dk1"/>
                </a:solidFill>
              </a:rPr>
              <a:t>Example: Two electrons → </a:t>
            </a:r>
            <a:r>
              <a:rPr b="1" lang="en" sz="1100">
                <a:solidFill>
                  <a:schemeClr val="dk1"/>
                </a:solidFill>
              </a:rPr>
              <a:t>even parity (+1)</a:t>
            </a:r>
            <a:r>
              <a:rPr lang="en" sz="1100">
                <a:solidFill>
                  <a:schemeClr val="dk1"/>
                </a:solidFill>
              </a:rPr>
              <a:t>, One electron → </a:t>
            </a:r>
            <a:r>
              <a:rPr b="1" lang="en" sz="1100">
                <a:solidFill>
                  <a:schemeClr val="dk1"/>
                </a:solidFill>
              </a:rPr>
              <a:t>odd parity (-1)</a:t>
            </a:r>
            <a:r>
              <a:rPr lang="en" sz="1100">
                <a:solidFill>
                  <a:schemeClr val="dk1"/>
                </a:solidFill>
              </a:rPr>
              <a:t>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 sz="1100">
                <a:solidFill>
                  <a:schemeClr val="dk1"/>
                </a:solidFill>
              </a:rPr>
              <a:t>Why Fermion Parity Matters:</a:t>
            </a:r>
            <a:endParaRPr b="1" sz="1100">
              <a:solidFill>
                <a:schemeClr val="dk1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b="1" lang="en" sz="1100">
                <a:solidFill>
                  <a:schemeClr val="dk1"/>
                </a:solidFill>
              </a:rPr>
              <a:t>Topological Quantum Computing:</a:t>
            </a:r>
            <a:r>
              <a:rPr lang="en" sz="1100">
                <a:solidFill>
                  <a:schemeClr val="dk1"/>
                </a:solidFill>
              </a:rPr>
              <a:t> Majorana fermions with distinct parity offer stable qubits, resistant to quantum decoherence.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6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</a:t>
            </a:r>
            <a:r>
              <a:rPr lang="en"/>
              <a:t>Majorana Zero Modes (MZMs) vs. Majorana Fermions</a:t>
            </a:r>
            <a:endParaRPr/>
          </a:p>
        </p:txBody>
      </p:sp>
      <p:sp>
        <p:nvSpPr>
          <p:cNvPr id="312" name="Google Shape;312;p6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" sz="1300">
                <a:solidFill>
                  <a:schemeClr val="dk1"/>
                </a:solidFill>
              </a:rPr>
              <a:t> </a:t>
            </a:r>
            <a:r>
              <a:rPr b="1" lang="en" sz="1300">
                <a:solidFill>
                  <a:schemeClr val="dk1"/>
                </a:solidFill>
              </a:rPr>
              <a:t>Majorana fermions</a:t>
            </a:r>
            <a:r>
              <a:rPr lang="en" sz="1300">
                <a:solidFill>
                  <a:schemeClr val="dk1"/>
                </a:solidFill>
              </a:rPr>
              <a:t> are fundamental particles that are </a:t>
            </a:r>
            <a:r>
              <a:rPr b="1" lang="en" sz="1300">
                <a:solidFill>
                  <a:schemeClr val="dk1"/>
                </a:solidFill>
              </a:rPr>
              <a:t>their own antiparticles</a:t>
            </a:r>
            <a:r>
              <a:rPr lang="en" sz="1300">
                <a:solidFill>
                  <a:schemeClr val="dk1"/>
                </a:solidFill>
              </a:rPr>
              <a:t>. These are theoretical particles in high-energy physics (e.g., hypothesized for neutrinos), but they have </a:t>
            </a:r>
            <a:r>
              <a:rPr b="1" lang="en" sz="1300">
                <a:solidFill>
                  <a:schemeClr val="dk1"/>
                </a:solidFill>
              </a:rPr>
              <a:t>never been observed</a:t>
            </a:r>
            <a:r>
              <a:rPr lang="en" sz="1300">
                <a:solidFill>
                  <a:schemeClr val="dk1"/>
                </a:solidFill>
              </a:rPr>
              <a:t> experimentally.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b="1" lang="en" sz="1300">
                <a:solidFill>
                  <a:schemeClr val="dk1"/>
                </a:solidFill>
              </a:rPr>
              <a:t>MZMs</a:t>
            </a:r>
            <a:r>
              <a:rPr lang="en" sz="1300">
                <a:solidFill>
                  <a:schemeClr val="dk1"/>
                </a:solidFill>
              </a:rPr>
              <a:t>, on the other hand, are </a:t>
            </a:r>
            <a:r>
              <a:rPr b="1" lang="en" sz="1300">
                <a:solidFill>
                  <a:schemeClr val="dk1"/>
                </a:solidFill>
              </a:rPr>
              <a:t>quasiparticles</a:t>
            </a:r>
            <a:r>
              <a:rPr lang="en" sz="1300">
                <a:solidFill>
                  <a:schemeClr val="dk1"/>
                </a:solidFill>
              </a:rPr>
              <a:t>—not fundamental particles. They emerge from the collective behavior of </a:t>
            </a:r>
            <a:r>
              <a:rPr b="1" lang="en" sz="1300">
                <a:solidFill>
                  <a:schemeClr val="dk1"/>
                </a:solidFill>
              </a:rPr>
              <a:t>electrons</a:t>
            </a:r>
            <a:r>
              <a:rPr lang="en" sz="1300">
                <a:solidFill>
                  <a:schemeClr val="dk1"/>
                </a:solidFill>
              </a:rPr>
              <a:t> in a </a:t>
            </a:r>
            <a:r>
              <a:rPr b="1" lang="en" sz="1300">
                <a:solidFill>
                  <a:schemeClr val="dk1"/>
                </a:solidFill>
              </a:rPr>
              <a:t>topologically protected state</a:t>
            </a:r>
            <a:r>
              <a:rPr lang="en" sz="1300">
                <a:solidFill>
                  <a:schemeClr val="dk1"/>
                </a:solidFill>
              </a:rPr>
              <a:t> in condensed matter systems.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b="1" lang="en" sz="1300">
                <a:solidFill>
                  <a:schemeClr val="dk1"/>
                </a:solidFill>
              </a:rPr>
              <a:t>MZMs</a:t>
            </a:r>
            <a:r>
              <a:rPr lang="en" sz="1300">
                <a:solidFill>
                  <a:schemeClr val="dk1"/>
                </a:solidFill>
              </a:rPr>
              <a:t> come in </a:t>
            </a:r>
            <a:r>
              <a:rPr b="1" lang="en" sz="1300">
                <a:solidFill>
                  <a:schemeClr val="dk1"/>
                </a:solidFill>
              </a:rPr>
              <a:t>pairs</a:t>
            </a:r>
            <a:r>
              <a:rPr lang="en" sz="1300">
                <a:solidFill>
                  <a:schemeClr val="dk1"/>
                </a:solidFill>
              </a:rPr>
              <a:t>: two MZMs at the ends of a wire (or similar systems) are required to form a </a:t>
            </a:r>
            <a:r>
              <a:rPr b="1" lang="en" sz="1300">
                <a:solidFill>
                  <a:schemeClr val="dk1"/>
                </a:solidFill>
              </a:rPr>
              <a:t>single Majorana mode</a:t>
            </a:r>
            <a:r>
              <a:rPr lang="en" sz="1300">
                <a:solidFill>
                  <a:schemeClr val="dk1"/>
                </a:solidFill>
              </a:rPr>
              <a:t>. This is in contrast to </a:t>
            </a:r>
            <a:r>
              <a:rPr b="1" lang="en" sz="1300">
                <a:solidFill>
                  <a:schemeClr val="dk1"/>
                </a:solidFill>
              </a:rPr>
              <a:t>Majorana fermions</a:t>
            </a:r>
            <a:r>
              <a:rPr lang="en" sz="1300">
                <a:solidFill>
                  <a:schemeClr val="dk1"/>
                </a:solidFill>
              </a:rPr>
              <a:t>, which do not have to exist in pairs.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" sz="1300">
                <a:solidFill>
                  <a:schemeClr val="dk1"/>
                </a:solidFill>
              </a:rPr>
              <a:t>MZMs exhibit </a:t>
            </a:r>
            <a:r>
              <a:rPr b="1" lang="en" sz="1300">
                <a:solidFill>
                  <a:schemeClr val="dk1"/>
                </a:solidFill>
              </a:rPr>
              <a:t>Majorana-like behavior</a:t>
            </a:r>
            <a:r>
              <a:rPr lang="en" sz="1300">
                <a:solidFill>
                  <a:schemeClr val="dk1"/>
                </a:solidFill>
              </a:rPr>
              <a:t> because they are </a:t>
            </a:r>
            <a:r>
              <a:rPr b="1" lang="en" sz="1300">
                <a:solidFill>
                  <a:schemeClr val="dk1"/>
                </a:solidFill>
              </a:rPr>
              <a:t>self-conjugate</a:t>
            </a:r>
            <a:r>
              <a:rPr lang="en" sz="1300">
                <a:solidFill>
                  <a:schemeClr val="dk1"/>
                </a:solidFill>
              </a:rPr>
              <a:t> (meaning their own antiparticles in the system), but they are still </a:t>
            </a:r>
            <a:r>
              <a:rPr b="1" lang="en" sz="1300">
                <a:solidFill>
                  <a:schemeClr val="dk1"/>
                </a:solidFill>
              </a:rPr>
              <a:t>composed of real electrons</a:t>
            </a:r>
            <a:r>
              <a:rPr lang="en" sz="1300">
                <a:solidFill>
                  <a:schemeClr val="dk1"/>
                </a:solidFill>
              </a:rPr>
              <a:t> and emerge due to the </a:t>
            </a:r>
            <a:r>
              <a:rPr b="1" lang="en" sz="1300">
                <a:solidFill>
                  <a:schemeClr val="dk1"/>
                </a:solidFill>
              </a:rPr>
              <a:t>topological properties of the system</a:t>
            </a:r>
            <a:r>
              <a:rPr lang="en" sz="1300">
                <a:solidFill>
                  <a:schemeClr val="dk1"/>
                </a:solidFill>
              </a:rPr>
              <a:t> rather than being fundamental particles.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300"/>
              <a:buChar char="●"/>
            </a:pPr>
            <a:r>
              <a:rPr lang="en" sz="1300">
                <a:solidFill>
                  <a:srgbClr val="38761D"/>
                </a:solidFill>
              </a:rPr>
              <a:t>We can use fermion parity to measure MZMs pairs</a:t>
            </a:r>
            <a:endParaRPr sz="1300">
              <a:solidFill>
                <a:srgbClr val="38761D"/>
              </a:solidFill>
            </a:endParaRPr>
          </a:p>
          <a:p>
            <a:pPr indent="0" lvl="0" marL="5715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  </a:t>
            </a:r>
            <a:endParaRPr sz="1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0175" y="377775"/>
            <a:ext cx="6887050" cy="447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6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Majorana Zero Modes (MZMs) vs. Majorana Fermions</a:t>
            </a:r>
            <a:endParaRPr/>
          </a:p>
        </p:txBody>
      </p:sp>
      <p:sp>
        <p:nvSpPr>
          <p:cNvPr id="318" name="Google Shape;318;p6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b="1" lang="en" sz="1300">
                <a:solidFill>
                  <a:schemeClr val="dk1"/>
                </a:solidFill>
              </a:rPr>
              <a:t>Majorana fermions</a:t>
            </a:r>
            <a:r>
              <a:rPr lang="en" sz="1300">
                <a:solidFill>
                  <a:schemeClr val="dk1"/>
                </a:solidFill>
              </a:rPr>
              <a:t> are fundamental particles that , but they have </a:t>
            </a:r>
            <a:r>
              <a:rPr b="1" lang="en" sz="1300">
                <a:solidFill>
                  <a:schemeClr val="dk1"/>
                </a:solidFill>
              </a:rPr>
              <a:t>never been observed</a:t>
            </a:r>
            <a:r>
              <a:rPr lang="en" sz="1300">
                <a:solidFill>
                  <a:schemeClr val="dk1"/>
                </a:solidFill>
              </a:rPr>
              <a:t> experimentally.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b="1" lang="en" sz="1300">
                <a:solidFill>
                  <a:schemeClr val="dk1"/>
                </a:solidFill>
              </a:rPr>
              <a:t>MZMs</a:t>
            </a:r>
            <a:r>
              <a:rPr lang="en" sz="1300">
                <a:solidFill>
                  <a:schemeClr val="dk1"/>
                </a:solidFill>
              </a:rPr>
              <a:t>, on the other hand, are </a:t>
            </a:r>
            <a:r>
              <a:rPr b="1" lang="en" sz="1300">
                <a:solidFill>
                  <a:schemeClr val="dk1"/>
                </a:solidFill>
              </a:rPr>
              <a:t>quasiparticles</a:t>
            </a:r>
            <a:r>
              <a:rPr lang="en" sz="1300">
                <a:solidFill>
                  <a:schemeClr val="dk1"/>
                </a:solidFill>
              </a:rPr>
              <a:t>—not fundamental particles. They emerge from the collective behavior of </a:t>
            </a:r>
            <a:r>
              <a:rPr b="1" lang="en" sz="1300">
                <a:solidFill>
                  <a:schemeClr val="dk1"/>
                </a:solidFill>
              </a:rPr>
              <a:t>electrons</a:t>
            </a:r>
            <a:r>
              <a:rPr lang="en" sz="1300">
                <a:solidFill>
                  <a:schemeClr val="dk1"/>
                </a:solidFill>
              </a:rPr>
              <a:t> in a </a:t>
            </a:r>
            <a:r>
              <a:rPr b="1" lang="en" sz="1300">
                <a:solidFill>
                  <a:schemeClr val="dk1"/>
                </a:solidFill>
              </a:rPr>
              <a:t>topologically protected state</a:t>
            </a:r>
            <a:r>
              <a:rPr lang="en" sz="1300">
                <a:solidFill>
                  <a:schemeClr val="dk1"/>
                </a:solidFill>
              </a:rPr>
              <a:t> in condensed matter systems.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b="1" lang="en" sz="1300">
                <a:solidFill>
                  <a:schemeClr val="dk1"/>
                </a:solidFill>
              </a:rPr>
              <a:t>MZMs</a:t>
            </a:r>
            <a:r>
              <a:rPr lang="en" sz="1300">
                <a:solidFill>
                  <a:schemeClr val="dk1"/>
                </a:solidFill>
              </a:rPr>
              <a:t> come in </a:t>
            </a:r>
            <a:r>
              <a:rPr b="1" lang="en" sz="1300">
                <a:solidFill>
                  <a:schemeClr val="dk1"/>
                </a:solidFill>
              </a:rPr>
              <a:t>pairs</a:t>
            </a:r>
            <a:r>
              <a:rPr lang="en" sz="1300">
                <a:solidFill>
                  <a:schemeClr val="dk1"/>
                </a:solidFill>
              </a:rPr>
              <a:t>: two MZMs at the ends of a wire (or similar systems) are required to form a </a:t>
            </a:r>
            <a:r>
              <a:rPr b="1" lang="en" sz="1300">
                <a:solidFill>
                  <a:schemeClr val="dk1"/>
                </a:solidFill>
              </a:rPr>
              <a:t>single Majorana mode</a:t>
            </a:r>
            <a:r>
              <a:rPr lang="en" sz="1300">
                <a:solidFill>
                  <a:schemeClr val="dk1"/>
                </a:solidFill>
              </a:rPr>
              <a:t>. This is in contrast to </a:t>
            </a:r>
            <a:r>
              <a:rPr b="1" lang="en" sz="1300">
                <a:solidFill>
                  <a:schemeClr val="dk1"/>
                </a:solidFill>
              </a:rPr>
              <a:t>Majorana fermions</a:t>
            </a:r>
            <a:r>
              <a:rPr lang="en" sz="1300">
                <a:solidFill>
                  <a:schemeClr val="dk1"/>
                </a:solidFill>
              </a:rPr>
              <a:t>, which do not have to exist in pairs.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" sz="1300">
                <a:solidFill>
                  <a:schemeClr val="dk1"/>
                </a:solidFill>
              </a:rPr>
              <a:t>MZMs exhibit </a:t>
            </a:r>
            <a:r>
              <a:rPr b="1" lang="en" sz="1300">
                <a:solidFill>
                  <a:schemeClr val="dk1"/>
                </a:solidFill>
              </a:rPr>
              <a:t>Majorana-like behavior</a:t>
            </a:r>
            <a:r>
              <a:rPr lang="en" sz="1300">
                <a:solidFill>
                  <a:schemeClr val="dk1"/>
                </a:solidFill>
              </a:rPr>
              <a:t> because they are </a:t>
            </a:r>
            <a:r>
              <a:rPr b="1" lang="en" sz="1300">
                <a:solidFill>
                  <a:schemeClr val="dk1"/>
                </a:solidFill>
              </a:rPr>
              <a:t>self-conjugate</a:t>
            </a:r>
            <a:r>
              <a:rPr lang="en" sz="1300">
                <a:solidFill>
                  <a:schemeClr val="dk1"/>
                </a:solidFill>
              </a:rPr>
              <a:t> (meaning their own antiparticles in the system), but they are still </a:t>
            </a:r>
            <a:r>
              <a:rPr b="1" lang="en" sz="1300">
                <a:solidFill>
                  <a:schemeClr val="dk1"/>
                </a:solidFill>
              </a:rPr>
              <a:t>composed of real electrons</a:t>
            </a:r>
            <a:r>
              <a:rPr lang="en" sz="1300">
                <a:solidFill>
                  <a:schemeClr val="dk1"/>
                </a:solidFill>
              </a:rPr>
              <a:t> and emerge due to the </a:t>
            </a:r>
            <a:r>
              <a:rPr b="1" lang="en" sz="1300">
                <a:solidFill>
                  <a:schemeClr val="dk1"/>
                </a:solidFill>
              </a:rPr>
              <a:t>topological properties of the system</a:t>
            </a:r>
            <a:r>
              <a:rPr lang="en" sz="1300">
                <a:solidFill>
                  <a:schemeClr val="dk1"/>
                </a:solidFill>
              </a:rPr>
              <a:t> rather than being fundamental particles.</a:t>
            </a:r>
            <a:endParaRPr sz="1300">
              <a:solidFill>
                <a:schemeClr val="dk1"/>
              </a:solidFill>
            </a:endParaRPr>
          </a:p>
          <a:p>
            <a:pPr indent="0" lvl="0" marL="5715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  </a:t>
            </a:r>
            <a:endParaRPr sz="1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6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200"/>
              <a:t>                        An </a:t>
            </a:r>
            <a:r>
              <a:rPr b="1" lang="en" sz="2200"/>
              <a:t>Intermediate Summary</a:t>
            </a:r>
            <a:r>
              <a:rPr b="1" lang="en" sz="2200"/>
              <a:t>  </a:t>
            </a:r>
            <a:endParaRPr b="1" sz="2200"/>
          </a:p>
        </p:txBody>
      </p:sp>
      <p:sp>
        <p:nvSpPr>
          <p:cNvPr id="324" name="Google Shape;324;p6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 sz="1100">
                <a:solidFill>
                  <a:schemeClr val="dk1"/>
                </a:solidFill>
              </a:rPr>
              <a:t>Fermion Parity and MZMs:</a:t>
            </a:r>
            <a:endParaRPr b="1" sz="1100">
              <a:solidFill>
                <a:schemeClr val="dk1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b="1" lang="en" sz="1100">
                <a:solidFill>
                  <a:schemeClr val="dk1"/>
                </a:solidFill>
              </a:rPr>
              <a:t>Majorana Zero Modes (MZMs)</a:t>
            </a:r>
            <a:r>
              <a:rPr lang="en" sz="1100">
                <a:solidFill>
                  <a:schemeClr val="dk1"/>
                </a:solidFill>
              </a:rPr>
              <a:t> arise at the ends of </a:t>
            </a:r>
            <a:r>
              <a:rPr b="1" lang="en" sz="1100">
                <a:solidFill>
                  <a:schemeClr val="dk1"/>
                </a:solidFill>
              </a:rPr>
              <a:t>topological wires</a:t>
            </a:r>
            <a:r>
              <a:rPr lang="en" sz="1100">
                <a:solidFill>
                  <a:schemeClr val="dk1"/>
                </a:solidFill>
              </a:rPr>
              <a:t> and are </a:t>
            </a:r>
            <a:r>
              <a:rPr b="1" lang="en" sz="1100">
                <a:solidFill>
                  <a:schemeClr val="dk1"/>
                </a:solidFill>
              </a:rPr>
              <a:t>quasiparticles</a:t>
            </a:r>
            <a:r>
              <a:rPr lang="en" sz="1100">
                <a:solidFill>
                  <a:schemeClr val="dk1"/>
                </a:solidFill>
              </a:rPr>
              <a:t> that exhibit </a:t>
            </a:r>
            <a:r>
              <a:rPr b="1" lang="en" sz="1100">
                <a:solidFill>
                  <a:schemeClr val="dk1"/>
                </a:solidFill>
              </a:rPr>
              <a:t>Majorana-like behavior</a:t>
            </a:r>
            <a:r>
              <a:rPr lang="en" sz="1100">
                <a:solidFill>
                  <a:schemeClr val="dk1"/>
                </a:solidFill>
              </a:rPr>
              <a:t>.</a:t>
            </a:r>
            <a:endParaRPr sz="1100">
              <a:solidFill>
                <a:schemeClr val="dk1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b="1" lang="en" sz="1100">
                <a:solidFill>
                  <a:schemeClr val="dk1"/>
                </a:solidFill>
              </a:rPr>
              <a:t>Fermion parity</a:t>
            </a:r>
            <a:r>
              <a:rPr lang="en" sz="1100">
                <a:solidFill>
                  <a:schemeClr val="dk1"/>
                </a:solidFill>
              </a:rPr>
              <a:t> (even or odd) can be altered through </a:t>
            </a:r>
            <a:r>
              <a:rPr b="1" lang="en" sz="1100">
                <a:solidFill>
                  <a:schemeClr val="dk1"/>
                </a:solidFill>
              </a:rPr>
              <a:t>topologically protected states</a:t>
            </a:r>
            <a:r>
              <a:rPr lang="en" sz="1100">
                <a:solidFill>
                  <a:schemeClr val="dk1"/>
                </a:solidFill>
              </a:rPr>
              <a:t>, allowing us to manipulate the quantum state of the system.</a:t>
            </a:r>
            <a:endParaRPr sz="1100">
              <a:solidFill>
                <a:schemeClr val="dk1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 sz="1100">
                <a:solidFill>
                  <a:schemeClr val="dk1"/>
                </a:solidFill>
              </a:rPr>
              <a:t>On a </a:t>
            </a:r>
            <a:r>
              <a:rPr b="1" lang="en" sz="1100">
                <a:solidFill>
                  <a:schemeClr val="dk1"/>
                </a:solidFill>
              </a:rPr>
              <a:t>single wire</a:t>
            </a:r>
            <a:r>
              <a:rPr lang="en" sz="1100">
                <a:solidFill>
                  <a:schemeClr val="dk1"/>
                </a:solidFill>
              </a:rPr>
              <a:t>, however, we </a:t>
            </a:r>
            <a:r>
              <a:rPr b="1" lang="en" sz="1100">
                <a:solidFill>
                  <a:schemeClr val="dk1"/>
                </a:solidFill>
              </a:rPr>
              <a:t>cannot directly measure an odd fermion parity</a:t>
            </a:r>
            <a:r>
              <a:rPr lang="en" sz="1100">
                <a:solidFill>
                  <a:schemeClr val="dk1"/>
                </a:solidFill>
              </a:rPr>
              <a:t>. The system is constrained by the way </a:t>
            </a:r>
            <a:r>
              <a:rPr b="1" lang="en" sz="1100">
                <a:solidFill>
                  <a:schemeClr val="dk1"/>
                </a:solidFill>
              </a:rPr>
              <a:t>MZMs</a:t>
            </a:r>
            <a:r>
              <a:rPr lang="en" sz="1100">
                <a:solidFill>
                  <a:schemeClr val="dk1"/>
                </a:solidFill>
              </a:rPr>
              <a:t> are paired at the wire ends.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 sz="1100">
                <a:solidFill>
                  <a:schemeClr val="dk1"/>
                </a:solidFill>
              </a:rPr>
              <a:t>Challenges with Odd Parity:</a:t>
            </a:r>
            <a:endParaRPr b="1" sz="1100">
              <a:solidFill>
                <a:schemeClr val="dk1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 sz="1100">
                <a:solidFill>
                  <a:schemeClr val="dk1"/>
                </a:solidFill>
              </a:rPr>
              <a:t>While we can </a:t>
            </a:r>
            <a:r>
              <a:rPr b="1" lang="en" sz="1100">
                <a:solidFill>
                  <a:schemeClr val="dk1"/>
                </a:solidFill>
              </a:rPr>
              <a:t>generate MZMs</a:t>
            </a:r>
            <a:r>
              <a:rPr lang="en" sz="1100">
                <a:solidFill>
                  <a:schemeClr val="dk1"/>
                </a:solidFill>
              </a:rPr>
              <a:t> with different </a:t>
            </a:r>
            <a:r>
              <a:rPr b="1" lang="en" sz="1100">
                <a:solidFill>
                  <a:schemeClr val="dk1"/>
                </a:solidFill>
              </a:rPr>
              <a:t>parity configurations</a:t>
            </a:r>
            <a:r>
              <a:rPr lang="en" sz="1100">
                <a:solidFill>
                  <a:schemeClr val="dk1"/>
                </a:solidFill>
              </a:rPr>
              <a:t>, the </a:t>
            </a:r>
            <a:r>
              <a:rPr b="1" lang="en" sz="1100">
                <a:solidFill>
                  <a:schemeClr val="dk1"/>
                </a:solidFill>
              </a:rPr>
              <a:t>odd parity state</a:t>
            </a:r>
            <a:r>
              <a:rPr lang="en" sz="1100">
                <a:solidFill>
                  <a:schemeClr val="dk1"/>
                </a:solidFill>
              </a:rPr>
              <a:t> can’t be accessed directly on a </a:t>
            </a:r>
            <a:r>
              <a:rPr b="1" lang="en" sz="1100">
                <a:solidFill>
                  <a:schemeClr val="dk1"/>
                </a:solidFill>
              </a:rPr>
              <a:t>single wire</a:t>
            </a:r>
            <a:r>
              <a:rPr lang="en" sz="1100">
                <a:solidFill>
                  <a:schemeClr val="dk1"/>
                </a:solidFill>
              </a:rPr>
              <a:t>.</a:t>
            </a:r>
            <a:endParaRPr sz="1100">
              <a:solidFill>
                <a:schemeClr val="dk1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b="1" lang="en" sz="1100">
                <a:solidFill>
                  <a:schemeClr val="dk1"/>
                </a:solidFill>
              </a:rPr>
              <a:t>MZMs come in pairs</a:t>
            </a:r>
            <a:r>
              <a:rPr lang="en" sz="1100">
                <a:solidFill>
                  <a:schemeClr val="dk1"/>
                </a:solidFill>
              </a:rPr>
              <a:t>: each wire end supports one, and they can’t be isolated or independently manipulated for odd parity.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0" lvl="0" marL="5715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  </a:t>
            </a:r>
            <a:endParaRPr sz="1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6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200"/>
              <a:t>                        An Intermediate Summary  </a:t>
            </a:r>
            <a:endParaRPr b="1" sz="2200"/>
          </a:p>
        </p:txBody>
      </p:sp>
      <p:sp>
        <p:nvSpPr>
          <p:cNvPr id="330" name="Google Shape;330;p6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-306509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b="1" lang="en" sz="4907">
                <a:solidFill>
                  <a:schemeClr val="dk1"/>
                </a:solidFill>
              </a:rPr>
              <a:t>Majorana Zero Modes (MZMs)</a:t>
            </a:r>
            <a:r>
              <a:rPr lang="en" sz="4907">
                <a:solidFill>
                  <a:schemeClr val="dk1"/>
                </a:solidFill>
              </a:rPr>
              <a:t> arise at the ends of </a:t>
            </a:r>
            <a:r>
              <a:rPr b="1" lang="en" sz="4907">
                <a:solidFill>
                  <a:schemeClr val="dk1"/>
                </a:solidFill>
              </a:rPr>
              <a:t>topological wires</a:t>
            </a:r>
            <a:r>
              <a:rPr lang="en" sz="4907">
                <a:solidFill>
                  <a:schemeClr val="dk1"/>
                </a:solidFill>
              </a:rPr>
              <a:t> and are </a:t>
            </a:r>
            <a:r>
              <a:rPr b="1" lang="en" sz="4907">
                <a:solidFill>
                  <a:schemeClr val="dk1"/>
                </a:solidFill>
              </a:rPr>
              <a:t>quasiparticles</a:t>
            </a:r>
            <a:r>
              <a:rPr lang="en" sz="4907">
                <a:solidFill>
                  <a:schemeClr val="dk1"/>
                </a:solidFill>
              </a:rPr>
              <a:t> that exhibit </a:t>
            </a:r>
            <a:r>
              <a:rPr b="1" lang="en" sz="4907">
                <a:solidFill>
                  <a:schemeClr val="dk1"/>
                </a:solidFill>
              </a:rPr>
              <a:t>Majorana-like behavior</a:t>
            </a:r>
            <a:r>
              <a:rPr lang="en" sz="4907">
                <a:solidFill>
                  <a:schemeClr val="dk1"/>
                </a:solidFill>
              </a:rPr>
              <a:t>.</a:t>
            </a:r>
            <a:endParaRPr sz="4907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4907">
                <a:solidFill>
                  <a:schemeClr val="dk1"/>
                </a:solidFill>
              </a:rPr>
              <a:t>  </a:t>
            </a:r>
            <a:endParaRPr b="1" sz="4907">
              <a:solidFill>
                <a:schemeClr val="dk1"/>
              </a:solidFill>
            </a:endParaRPr>
          </a:p>
          <a:p>
            <a:pPr indent="-306509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b="1" lang="en" sz="4907">
                <a:solidFill>
                  <a:schemeClr val="dk1"/>
                </a:solidFill>
              </a:rPr>
              <a:t>Fermion parity</a:t>
            </a:r>
            <a:r>
              <a:rPr lang="en" sz="4907">
                <a:solidFill>
                  <a:schemeClr val="dk1"/>
                </a:solidFill>
              </a:rPr>
              <a:t> (even or odd) can be altered through </a:t>
            </a:r>
            <a:r>
              <a:rPr b="1" lang="en" sz="4907">
                <a:solidFill>
                  <a:schemeClr val="dk1"/>
                </a:solidFill>
              </a:rPr>
              <a:t>topologically protected states</a:t>
            </a:r>
            <a:r>
              <a:rPr lang="en" sz="4907">
                <a:solidFill>
                  <a:schemeClr val="dk1"/>
                </a:solidFill>
              </a:rPr>
              <a:t>, allowing us to manipulate the quantum state of the system.</a:t>
            </a:r>
            <a:endParaRPr sz="4907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4907">
                <a:solidFill>
                  <a:schemeClr val="dk1"/>
                </a:solidFill>
              </a:rPr>
              <a:t>  </a:t>
            </a:r>
            <a:endParaRPr sz="4907">
              <a:solidFill>
                <a:schemeClr val="dk1"/>
              </a:solidFill>
            </a:endParaRPr>
          </a:p>
          <a:p>
            <a:pPr indent="-306509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 sz="4907">
                <a:solidFill>
                  <a:schemeClr val="dk1"/>
                </a:solidFill>
              </a:rPr>
              <a:t>On a </a:t>
            </a:r>
            <a:r>
              <a:rPr b="1" lang="en" sz="4907">
                <a:solidFill>
                  <a:schemeClr val="dk1"/>
                </a:solidFill>
              </a:rPr>
              <a:t>single wire</a:t>
            </a:r>
            <a:r>
              <a:rPr lang="en" sz="4907">
                <a:solidFill>
                  <a:schemeClr val="dk1"/>
                </a:solidFill>
              </a:rPr>
              <a:t>, however, we </a:t>
            </a:r>
            <a:r>
              <a:rPr b="1" lang="en" sz="4907">
                <a:solidFill>
                  <a:schemeClr val="dk1"/>
                </a:solidFill>
              </a:rPr>
              <a:t>cannot directly measure an even fermion parity</a:t>
            </a:r>
            <a:r>
              <a:rPr lang="en" sz="4907">
                <a:solidFill>
                  <a:schemeClr val="dk1"/>
                </a:solidFill>
              </a:rPr>
              <a:t>.   </a:t>
            </a:r>
            <a:endParaRPr sz="4907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4907">
              <a:solidFill>
                <a:srgbClr val="FF0000"/>
              </a:solidFill>
            </a:endParaRPr>
          </a:p>
          <a:p>
            <a:pPr indent="-306509" lvl="0" marL="457200" rtl="0" algn="l">
              <a:spcBef>
                <a:spcPts val="1200"/>
              </a:spcBef>
              <a:spcAft>
                <a:spcPts val="0"/>
              </a:spcAft>
              <a:buClr>
                <a:srgbClr val="FF0000"/>
              </a:buClr>
              <a:buSzPct val="100000"/>
              <a:buChar char="➢"/>
            </a:pPr>
            <a:r>
              <a:rPr lang="en" sz="4907">
                <a:solidFill>
                  <a:srgbClr val="CC0000"/>
                </a:solidFill>
              </a:rPr>
              <a:t>Challenge</a:t>
            </a:r>
            <a:r>
              <a:rPr lang="en" sz="4907">
                <a:solidFill>
                  <a:srgbClr val="FF0000"/>
                </a:solidFill>
              </a:rPr>
              <a:t> -  We cannot measure even parity directly!!</a:t>
            </a:r>
            <a:endParaRPr sz="4907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0000"/>
                </a:solidFill>
              </a:rPr>
              <a:t> </a:t>
            </a:r>
            <a:endParaRPr sz="3000">
              <a:solidFill>
                <a:srgbClr val="FF0000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0" lvl="0" marL="5715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  </a:t>
            </a:r>
            <a:endParaRPr sz="1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65"/>
          <p:cNvSpPr txBox="1"/>
          <p:nvPr>
            <p:ph type="title"/>
          </p:nvPr>
        </p:nvSpPr>
        <p:spPr>
          <a:xfrm>
            <a:off x="311700" y="213825"/>
            <a:ext cx="8520600" cy="51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b="1" lang="en" sz="2200"/>
              <a:t>                      </a:t>
            </a:r>
            <a:r>
              <a:rPr b="1" lang="en" sz="3000"/>
              <a:t>             </a:t>
            </a:r>
            <a:r>
              <a:rPr b="1" lang="en" sz="3000"/>
              <a:t>Braiding  </a:t>
            </a:r>
            <a:r>
              <a:rPr b="1" lang="en" sz="3000"/>
              <a:t> </a:t>
            </a:r>
            <a:endParaRPr b="1" sz="3000"/>
          </a:p>
        </p:txBody>
      </p:sp>
      <p:sp>
        <p:nvSpPr>
          <p:cNvPr id="336" name="Google Shape;336;p6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-315912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b="1" lang="en" sz="5500">
                <a:solidFill>
                  <a:schemeClr val="dk1"/>
                </a:solidFill>
              </a:rPr>
              <a:t>Braiding</a:t>
            </a:r>
            <a:r>
              <a:rPr lang="en" sz="5500">
                <a:solidFill>
                  <a:schemeClr val="dk1"/>
                </a:solidFill>
              </a:rPr>
              <a:t> refers to the process of </a:t>
            </a:r>
            <a:r>
              <a:rPr b="1" lang="en" sz="5500">
                <a:solidFill>
                  <a:schemeClr val="dk1"/>
                </a:solidFill>
              </a:rPr>
              <a:t>interchanging</a:t>
            </a:r>
            <a:r>
              <a:rPr lang="en" sz="5500">
                <a:solidFill>
                  <a:schemeClr val="dk1"/>
                </a:solidFill>
              </a:rPr>
              <a:t> the positions of </a:t>
            </a:r>
            <a:r>
              <a:rPr b="1" lang="en" sz="5500">
                <a:solidFill>
                  <a:schemeClr val="dk1"/>
                </a:solidFill>
              </a:rPr>
              <a:t>Majorana Zero Modes (MZMs)</a:t>
            </a:r>
            <a:r>
              <a:rPr lang="en" sz="5500">
                <a:solidFill>
                  <a:schemeClr val="dk1"/>
                </a:solidFill>
              </a:rPr>
              <a:t>   typically done in systems like  nanowires or quantum dots </a:t>
            </a:r>
            <a:endParaRPr sz="5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3500">
                <a:solidFill>
                  <a:schemeClr val="dk1"/>
                </a:solidFill>
              </a:rPr>
              <a:t> </a:t>
            </a:r>
            <a:endParaRPr sz="3500">
              <a:solidFill>
                <a:schemeClr val="dk1"/>
              </a:solidFill>
            </a:endParaRPr>
          </a:p>
          <a:p>
            <a:pPr indent="-315912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 sz="5500">
                <a:solidFill>
                  <a:schemeClr val="dk1"/>
                </a:solidFill>
              </a:rPr>
              <a:t>It involves </a:t>
            </a:r>
            <a:r>
              <a:rPr b="1" lang="en" sz="5500">
                <a:solidFill>
                  <a:schemeClr val="dk1"/>
                </a:solidFill>
              </a:rPr>
              <a:t>moving MZMs</a:t>
            </a:r>
            <a:r>
              <a:rPr lang="en" sz="5500">
                <a:solidFill>
                  <a:schemeClr val="dk1"/>
                </a:solidFill>
              </a:rPr>
              <a:t> around each other in a controlled manner, which changes the system’s </a:t>
            </a:r>
            <a:r>
              <a:rPr b="1" lang="en" sz="5500">
                <a:solidFill>
                  <a:schemeClr val="dk1"/>
                </a:solidFill>
              </a:rPr>
              <a:t>global quantum state</a:t>
            </a:r>
            <a:r>
              <a:rPr lang="en" sz="5500">
                <a:solidFill>
                  <a:schemeClr val="dk1"/>
                </a:solidFill>
              </a:rPr>
              <a:t>.</a:t>
            </a:r>
            <a:endParaRPr sz="5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3500">
              <a:solidFill>
                <a:schemeClr val="dk1"/>
              </a:solidFill>
            </a:endParaRPr>
          </a:p>
          <a:p>
            <a:pPr indent="-315912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b="1" lang="en" sz="5500">
                <a:solidFill>
                  <a:schemeClr val="dk1"/>
                </a:solidFill>
              </a:rPr>
              <a:t>Braiding allows for the manipulation of fermion parity</a:t>
            </a:r>
            <a:r>
              <a:rPr lang="en" sz="5500">
                <a:solidFill>
                  <a:schemeClr val="dk1"/>
                </a:solidFill>
              </a:rPr>
              <a:t> and enables the measurement of odd fermion parity, which would otherwise be inaccessible in a single wire.</a:t>
            </a:r>
            <a:endParaRPr sz="5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5500">
              <a:solidFill>
                <a:srgbClr val="38761D"/>
              </a:solidFill>
            </a:endParaRPr>
          </a:p>
          <a:p>
            <a:pPr indent="-315912" lvl="0" marL="457200" rtl="0" algn="l">
              <a:spcBef>
                <a:spcPts val="1200"/>
              </a:spcBef>
              <a:spcAft>
                <a:spcPts val="0"/>
              </a:spcAft>
              <a:buClr>
                <a:srgbClr val="38761D"/>
              </a:buClr>
              <a:buSzPct val="100000"/>
              <a:buChar char="➢"/>
            </a:pPr>
            <a:r>
              <a:rPr b="1" lang="en" sz="5500">
                <a:solidFill>
                  <a:srgbClr val="38761D"/>
                </a:solidFill>
              </a:rPr>
              <a:t>Braiding</a:t>
            </a:r>
            <a:r>
              <a:rPr lang="en" sz="5500">
                <a:solidFill>
                  <a:srgbClr val="38761D"/>
                </a:solidFill>
              </a:rPr>
              <a:t> enables us to overcome the limitation of single-wire systems, and achieving</a:t>
            </a:r>
            <a:r>
              <a:rPr lang="en" sz="5500">
                <a:solidFill>
                  <a:srgbClr val="38761D"/>
                </a:solidFill>
              </a:rPr>
              <a:t> </a:t>
            </a:r>
            <a:r>
              <a:rPr b="1" lang="en" sz="5500">
                <a:solidFill>
                  <a:srgbClr val="38761D"/>
                </a:solidFill>
              </a:rPr>
              <a:t>robust quantum states</a:t>
            </a:r>
            <a:r>
              <a:rPr lang="en" sz="5500">
                <a:solidFill>
                  <a:srgbClr val="38761D"/>
                </a:solidFill>
              </a:rPr>
              <a:t>—this is fundamental for </a:t>
            </a:r>
            <a:r>
              <a:rPr b="1" lang="en" sz="5500">
                <a:solidFill>
                  <a:srgbClr val="38761D"/>
                </a:solidFill>
              </a:rPr>
              <a:t>topological quantum computing</a:t>
            </a:r>
            <a:r>
              <a:rPr lang="en" sz="5500">
                <a:solidFill>
                  <a:srgbClr val="38761D"/>
                </a:solidFill>
              </a:rPr>
              <a:t>.</a:t>
            </a:r>
            <a:endParaRPr sz="5500">
              <a:solidFill>
                <a:srgbClr val="38761D"/>
              </a:solidFill>
            </a:endParaRPr>
          </a:p>
          <a:p>
            <a:pPr indent="-315912" lvl="0" marL="457200" rtl="0" algn="l"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ct val="100000"/>
              <a:buChar char="➢"/>
            </a:pPr>
            <a:r>
              <a:rPr lang="en" sz="5500">
                <a:solidFill>
                  <a:srgbClr val="38761D"/>
                </a:solidFill>
              </a:rPr>
              <a:t>Since it is </a:t>
            </a:r>
            <a:r>
              <a:rPr lang="en" sz="5500">
                <a:solidFill>
                  <a:srgbClr val="38761D"/>
                </a:solidFill>
              </a:rPr>
              <a:t>robust</a:t>
            </a:r>
            <a:r>
              <a:rPr lang="en" sz="5500">
                <a:solidFill>
                  <a:srgbClr val="38761D"/>
                </a:solidFill>
              </a:rPr>
              <a:t> it can </a:t>
            </a:r>
            <a:r>
              <a:rPr lang="en" sz="5500">
                <a:solidFill>
                  <a:srgbClr val="38761D"/>
                </a:solidFill>
              </a:rPr>
              <a:t>be beneficial</a:t>
            </a:r>
            <a:r>
              <a:rPr lang="en" sz="5500">
                <a:solidFill>
                  <a:srgbClr val="38761D"/>
                </a:solidFill>
              </a:rPr>
              <a:t> for logical qubits -If one pair is </a:t>
            </a:r>
            <a:r>
              <a:rPr lang="en" sz="5500">
                <a:solidFill>
                  <a:srgbClr val="38761D"/>
                </a:solidFill>
              </a:rPr>
              <a:t>destroyed</a:t>
            </a:r>
            <a:r>
              <a:rPr lang="en" sz="5500">
                <a:solidFill>
                  <a:srgbClr val="38761D"/>
                </a:solidFill>
              </a:rPr>
              <a:t> there are </a:t>
            </a:r>
            <a:r>
              <a:rPr lang="en" sz="5500">
                <a:solidFill>
                  <a:srgbClr val="38761D"/>
                </a:solidFill>
              </a:rPr>
              <a:t>other pairs</a:t>
            </a:r>
            <a:endParaRPr sz="3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5500">
              <a:solidFill>
                <a:srgbClr val="38761D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0" lvl="0" marL="5715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  </a:t>
            </a:r>
            <a:endParaRPr sz="1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1" name="Google Shape;341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41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6" name="Google Shape;346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7258050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1850" y="0"/>
            <a:ext cx="870857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2" name="Google Shape;352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7258050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1850" y="0"/>
            <a:ext cx="870857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69"/>
          <p:cNvSpPr txBox="1"/>
          <p:nvPr>
            <p:ph type="title"/>
          </p:nvPr>
        </p:nvSpPr>
        <p:spPr>
          <a:xfrm>
            <a:off x="311700" y="1601200"/>
            <a:ext cx="8520600" cy="188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MSN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Majorana 1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2024</a:t>
            </a:r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7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55307"/>
              <a:buFont typeface="Arial"/>
              <a:buNone/>
            </a:pPr>
            <a:r>
              <a:rPr b="1" lang="en" sz="1790"/>
              <a:t> From Semiconductor to Topological Superconductor</a:t>
            </a:r>
            <a:endParaRPr b="1" sz="179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p7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0675" lvl="0" marL="457200" rtl="0" algn="l">
              <a:spcBef>
                <a:spcPts val="0"/>
              </a:spcBef>
              <a:spcAft>
                <a:spcPts val="0"/>
              </a:spcAft>
              <a:buSzPts val="1450"/>
              <a:buChar char="●"/>
            </a:pPr>
            <a:r>
              <a:rPr b="1" lang="en" sz="1450"/>
              <a:t>Semiconductors</a:t>
            </a:r>
            <a:r>
              <a:rPr lang="en" sz="1450"/>
              <a:t> are materials that have a band gap thus can be tuned to conduct or no, and control  electrical conductivity</a:t>
            </a:r>
            <a:endParaRPr sz="1450"/>
          </a:p>
          <a:p>
            <a:pPr indent="-320675" lvl="0" marL="457200" rtl="0" algn="l">
              <a:spcBef>
                <a:spcPts val="0"/>
              </a:spcBef>
              <a:spcAft>
                <a:spcPts val="0"/>
              </a:spcAft>
              <a:buSzPts val="1450"/>
              <a:buChar char="●"/>
            </a:pPr>
            <a:r>
              <a:rPr b="1" lang="en" sz="1450"/>
              <a:t>Superconductors</a:t>
            </a:r>
            <a:r>
              <a:rPr lang="en" sz="1450"/>
              <a:t>, when cooled below a critical temperature, exhibit zero electrical resistance and expel magnetic fields (Meissner effect)</a:t>
            </a:r>
            <a:endParaRPr sz="1450"/>
          </a:p>
          <a:p>
            <a:pPr indent="-320675" lvl="0" marL="457200" rtl="0" algn="l">
              <a:spcBef>
                <a:spcPts val="0"/>
              </a:spcBef>
              <a:spcAft>
                <a:spcPts val="0"/>
              </a:spcAft>
              <a:buSzPts val="1450"/>
              <a:buChar char="●"/>
            </a:pPr>
            <a:r>
              <a:rPr lang="en" sz="1450"/>
              <a:t> When a superconductor is brought into a semiconductor, some properties 'leak' into the   semiconductor  (</a:t>
            </a:r>
            <a:r>
              <a:rPr b="1" lang="en" sz="1450"/>
              <a:t>the proximity effect) </a:t>
            </a:r>
            <a:r>
              <a:rPr lang="en" sz="1450"/>
              <a:t> </a:t>
            </a:r>
            <a:endParaRPr sz="1450"/>
          </a:p>
          <a:p>
            <a:pPr indent="-320675" lvl="0" marL="457200" rtl="0" algn="l">
              <a:spcBef>
                <a:spcPts val="0"/>
              </a:spcBef>
              <a:spcAft>
                <a:spcPts val="0"/>
              </a:spcAft>
              <a:buSzPts val="1450"/>
              <a:buChar char="●"/>
            </a:pPr>
            <a:r>
              <a:rPr lang="en" sz="1450"/>
              <a:t> When we combine the </a:t>
            </a:r>
            <a:r>
              <a:rPr b="1" lang="en" sz="1450"/>
              <a:t>proximity effect</a:t>
            </a:r>
            <a:r>
              <a:rPr lang="en" sz="1450"/>
              <a:t> with magnetic field (</a:t>
            </a:r>
            <a:r>
              <a:rPr b="1" lang="en" sz="1450"/>
              <a:t>Zeeman effect) , </a:t>
            </a:r>
            <a:r>
              <a:rPr lang="en" sz="1450"/>
              <a:t>we achieve a transition that the wire becomes topological superconductor  (</a:t>
            </a:r>
            <a:r>
              <a:rPr b="1" lang="en" sz="1450"/>
              <a:t>topological superconductor phase</a:t>
            </a:r>
            <a:r>
              <a:rPr lang="en" sz="1450"/>
              <a:t>)</a:t>
            </a:r>
            <a:endParaRPr sz="1450"/>
          </a:p>
          <a:p>
            <a:pPr indent="-320675" lvl="0" marL="457200" rtl="0" algn="l">
              <a:spcBef>
                <a:spcPts val="0"/>
              </a:spcBef>
              <a:spcAft>
                <a:spcPts val="0"/>
              </a:spcAft>
              <a:buSzPts val="1450"/>
              <a:buChar char="●"/>
            </a:pPr>
            <a:r>
              <a:rPr lang="en" sz="1450"/>
              <a:t> A topological superconductor cas host MZMs at its boundaries and they are  topologically protected, meaning they are robust against local perturbations </a:t>
            </a:r>
            <a:endParaRPr sz="145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5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9" name="Google Shape;369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41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390275" cy="462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7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Majorana 1</a:t>
            </a:r>
            <a:r>
              <a:rPr lang="en"/>
              <a:t>: Creating the Topological Superconductor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p7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 semiconductor nanowire (e.g., InAs) with nanometer diameter and micrometer length (3-4 μm) is fabricated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 superconducting material (e.g., Al) is attached to the nanowire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superconducting proximity effect induces a 'soft' superconducting gap in the </a:t>
            </a:r>
            <a:r>
              <a:rPr lang="en"/>
              <a:t>nanowire</a:t>
            </a:r>
            <a:r>
              <a:rPr lang="en"/>
              <a:t> electronic spectrum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 quantum dot is integrated to provide precise electrostatic control, acting as a 'tuning knob' for the nanowire's properties, specifically tuning the initial superconducting gap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800"/>
              <a:buChar char="➢"/>
            </a:pPr>
            <a:r>
              <a:rPr lang="en">
                <a:solidFill>
                  <a:srgbClr val="6AA84F"/>
                </a:solidFill>
              </a:rPr>
              <a:t>First energy gap is generated</a:t>
            </a:r>
            <a:endParaRPr>
              <a:solidFill>
                <a:srgbClr val="6AA84F"/>
              </a:solidFill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7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Majorana 1 </a:t>
            </a:r>
            <a:r>
              <a:rPr lang="en"/>
              <a:t>Generating and Detecting (MZMs)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p7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Using Zeeman effect MSN </a:t>
            </a:r>
            <a:r>
              <a:rPr lang="en"/>
              <a:t>perform</a:t>
            </a:r>
            <a:r>
              <a:rPr lang="en"/>
              <a:t> a </a:t>
            </a:r>
            <a:r>
              <a:rPr lang="en"/>
              <a:t>translation</a:t>
            </a:r>
            <a:r>
              <a:rPr lang="en"/>
              <a:t> to the </a:t>
            </a:r>
            <a:r>
              <a:rPr lang="en"/>
              <a:t>topological</a:t>
            </a:r>
            <a:r>
              <a:rPr lang="en"/>
              <a:t> superc phase that reopens the energy gap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  <a:p>
            <a:pPr indent="-325755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MZMs are </a:t>
            </a:r>
            <a:r>
              <a:rPr lang="en"/>
              <a:t>generated</a:t>
            </a:r>
            <a:r>
              <a:rPr lang="en"/>
              <a:t> at the edges of the nanowires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  <a:p>
            <a:pPr indent="-325755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MSN use the QD to finetune the gaps and enhance the MZMs stability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  <a:p>
            <a:pPr indent="-325755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Performing</a:t>
            </a:r>
            <a:r>
              <a:rPr lang="en"/>
              <a:t> fermion parity </a:t>
            </a:r>
            <a:r>
              <a:rPr lang="en"/>
              <a:t>measurement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7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700"/>
              <a:t>Readout -</a:t>
            </a:r>
            <a:r>
              <a:rPr b="1" lang="en" sz="1700"/>
              <a:t>Fermion Parity  via Quantum Dot (QD) Sensing</a:t>
            </a:r>
            <a:endParaRPr sz="3400"/>
          </a:p>
        </p:txBody>
      </p:sp>
      <p:sp>
        <p:nvSpPr>
          <p:cNvPr id="387" name="Google Shape;387;p7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b="1" lang="en" sz="1100">
                <a:solidFill>
                  <a:schemeClr val="dk1"/>
                </a:solidFill>
              </a:rPr>
              <a:t>We </a:t>
            </a:r>
            <a:r>
              <a:rPr b="1" lang="en" sz="1100">
                <a:solidFill>
                  <a:schemeClr val="dk1"/>
                </a:solidFill>
              </a:rPr>
              <a:t>need</a:t>
            </a:r>
            <a:r>
              <a:rPr b="1" lang="en" sz="1100">
                <a:solidFill>
                  <a:schemeClr val="dk1"/>
                </a:solidFill>
              </a:rPr>
              <a:t> to measure </a:t>
            </a:r>
            <a:r>
              <a:rPr b="1" lang="en" sz="1100">
                <a:solidFill>
                  <a:schemeClr val="dk1"/>
                </a:solidFill>
              </a:rPr>
              <a:t>fermion</a:t>
            </a:r>
            <a:r>
              <a:rPr b="1" lang="en" sz="1100">
                <a:solidFill>
                  <a:schemeClr val="dk1"/>
                </a:solidFill>
              </a:rPr>
              <a:t> parity - </a:t>
            </a:r>
            <a:r>
              <a:rPr lang="en" sz="1100">
                <a:solidFill>
                  <a:schemeClr val="dk1"/>
                </a:solidFill>
              </a:rPr>
              <a:t>Namely the number of MZM pairs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b="1" lang="en" sz="1100">
                <a:solidFill>
                  <a:schemeClr val="dk1"/>
                </a:solidFill>
              </a:rPr>
              <a:t>Quantum Dot (QD) as a Sensitive Sensor:</a:t>
            </a:r>
            <a:br>
              <a:rPr b="1" lang="en" sz="1100">
                <a:solidFill>
                  <a:schemeClr val="dk1"/>
                </a:solidFill>
              </a:rPr>
            </a:br>
            <a:endParaRPr b="1" sz="1100">
              <a:solidFill>
                <a:schemeClr val="dk1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 sz="1100">
                <a:solidFill>
                  <a:schemeClr val="dk1"/>
                </a:solidFill>
              </a:rPr>
              <a:t>The QD, utilizing its semiconducting properties, acts as a highly sensitive sensor of the nanowire's electronic state. </a:t>
            </a:r>
            <a:endParaRPr sz="1100">
              <a:solidFill>
                <a:schemeClr val="dk1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 sz="1100">
                <a:solidFill>
                  <a:schemeClr val="dk1"/>
                </a:solidFill>
              </a:rPr>
              <a:t> It is placed in close proximity to the nanowire, enabling electrostatic control. 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b="1" lang="en" sz="1100">
                <a:solidFill>
                  <a:schemeClr val="dk1"/>
                </a:solidFill>
              </a:rPr>
              <a:t>Electrostatic Control and Charge Sensitivity:</a:t>
            </a:r>
            <a:br>
              <a:rPr b="1" lang="en" sz="1100">
                <a:solidFill>
                  <a:schemeClr val="dk1"/>
                </a:solidFill>
              </a:rPr>
            </a:br>
            <a:endParaRPr b="1" sz="1100">
              <a:solidFill>
                <a:schemeClr val="dk1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 sz="1100">
                <a:solidFill>
                  <a:schemeClr val="dk1"/>
                </a:solidFill>
              </a:rPr>
              <a:t>Voltages applied to the QD control its electrostatic potential and charge state </a:t>
            </a:r>
            <a:endParaRPr sz="1100">
              <a:solidFill>
                <a:schemeClr val="dk1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 sz="1100">
                <a:solidFill>
                  <a:schemeClr val="dk1"/>
                </a:solidFill>
              </a:rPr>
              <a:t> Changes in MZM fermion parity induce changes in the nanowire's charge distribution, affecting the QD's charge state. 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b="1" lang="en" sz="1100">
                <a:solidFill>
                  <a:schemeClr val="dk1"/>
                </a:solidFill>
              </a:rPr>
              <a:t>Charge Sensing:</a:t>
            </a:r>
            <a:r>
              <a:rPr lang="en" sz="1100">
                <a:solidFill>
                  <a:schemeClr val="dk1"/>
                </a:solidFill>
              </a:rPr>
              <a:t>  Directly measuring the QD's charge state to infer fermion parity 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b="1" lang="en" sz="1100">
                <a:solidFill>
                  <a:schemeClr val="dk1"/>
                </a:solidFill>
              </a:rPr>
              <a:t>Tunneling Measurements:</a:t>
            </a:r>
            <a:r>
              <a:rPr lang="en" sz="1100">
                <a:solidFill>
                  <a:schemeClr val="dk1"/>
                </a:solidFill>
              </a:rPr>
              <a:t>  Measuring tunneling current through the QD, which is sensitive to MZM presence and parity 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b="1" lang="en" sz="1100">
                <a:solidFill>
                  <a:schemeClr val="dk1"/>
                </a:solidFill>
              </a:rPr>
              <a:t>Challenges and Considerations:</a:t>
            </a:r>
            <a:br>
              <a:rPr b="1" lang="en" sz="1100">
                <a:solidFill>
                  <a:schemeClr val="dk1"/>
                </a:solidFill>
              </a:rPr>
            </a:br>
            <a:endParaRPr b="1" sz="1100">
              <a:solidFill>
                <a:schemeClr val="dk1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 sz="1100">
                <a:solidFill>
                  <a:schemeClr val="dk1"/>
                </a:solidFill>
              </a:rPr>
              <a:t>Maintaining MZM topological protection during readout is crucial </a:t>
            </a:r>
            <a:endParaRPr sz="1100">
              <a:solidFill>
                <a:schemeClr val="dk1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 sz="1100">
                <a:solidFill>
                  <a:schemeClr val="dk1"/>
                </a:solidFill>
              </a:rPr>
              <a:t>Noise and decoherence can impact measurement accuracy </a:t>
            </a:r>
            <a:endParaRPr sz="1100">
              <a:solidFill>
                <a:schemeClr val="dk1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 sz="1100">
                <a:solidFill>
                  <a:schemeClr val="dk1"/>
                </a:solidFill>
              </a:rPr>
              <a:t>The QD's role is to tune the potential landscape, not to directly block electrons 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1100">
                <a:solidFill>
                  <a:schemeClr val="dk1"/>
                </a:solidFill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2" name="Google Shape;392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9297951" cy="4648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76"/>
          <p:cNvSpPr txBox="1"/>
          <p:nvPr>
            <p:ph type="title"/>
          </p:nvPr>
        </p:nvSpPr>
        <p:spPr>
          <a:xfrm>
            <a:off x="311700" y="169950"/>
            <a:ext cx="85206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                                   </a:t>
            </a:r>
            <a:r>
              <a:rPr lang="en" sz="1800"/>
              <a:t>Future improvements</a:t>
            </a:r>
            <a:endParaRPr sz="1800"/>
          </a:p>
        </p:txBody>
      </p:sp>
      <p:sp>
        <p:nvSpPr>
          <p:cNvPr id="398" name="Google Shape;398;p76"/>
          <p:cNvSpPr txBox="1"/>
          <p:nvPr>
            <p:ph idx="1" type="body"/>
          </p:nvPr>
        </p:nvSpPr>
        <p:spPr>
          <a:xfrm>
            <a:off x="553200" y="545550"/>
            <a:ext cx="8520600" cy="44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/>
          </a:bodyPr>
          <a:lstStyle/>
          <a:p>
            <a:pPr indent="0" lvl="0" marL="0" rtl="0" algn="l">
              <a:spcBef>
                <a:spcPts val="1800"/>
              </a:spcBef>
              <a:spcAft>
                <a:spcPts val="0"/>
              </a:spcAft>
              <a:buNone/>
            </a:pPr>
            <a:r>
              <a:rPr lang="en" sz="1350" u="sng">
                <a:solidFill>
                  <a:schemeClr val="dk1"/>
                </a:solidFill>
              </a:rPr>
              <a:t> </a:t>
            </a:r>
            <a:r>
              <a:rPr lang="en" sz="4400" u="sng">
                <a:solidFill>
                  <a:schemeClr val="dk1"/>
                </a:solidFill>
              </a:rPr>
              <a:t>Theoretical study </a:t>
            </a:r>
            <a:endParaRPr sz="4400" u="sng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 sz="4400">
                <a:solidFill>
                  <a:schemeClr val="dk1"/>
                </a:solidFill>
              </a:rPr>
              <a:t>Non-Abelian Braiding Statistics</a:t>
            </a:r>
            <a:endParaRPr sz="44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 sz="4400">
                <a:solidFill>
                  <a:schemeClr val="dk1"/>
                </a:solidFill>
              </a:rPr>
              <a:t>Computational modeling</a:t>
            </a:r>
            <a:endParaRPr sz="4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800"/>
              </a:spcBef>
              <a:spcAft>
                <a:spcPts val="0"/>
              </a:spcAft>
              <a:buNone/>
            </a:pPr>
            <a:r>
              <a:rPr lang="en" sz="4400" u="sng">
                <a:solidFill>
                  <a:schemeClr val="dk1"/>
                </a:solidFill>
              </a:rPr>
              <a:t>Scalable Architectures and Qubit Networks</a:t>
            </a:r>
            <a:endParaRPr sz="4400" u="sng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Roboto"/>
              <a:buChar char="●"/>
            </a:pPr>
            <a:r>
              <a:rPr lang="en" sz="4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Develop multi-qubit systems and </a:t>
            </a:r>
            <a:r>
              <a:rPr lang="en" sz="4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design</a:t>
            </a:r>
            <a:r>
              <a:rPr lang="en" sz="4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4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scalable</a:t>
            </a:r>
            <a:r>
              <a:rPr lang="en" sz="4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circuits</a:t>
            </a:r>
            <a:endParaRPr sz="4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Roboto"/>
              <a:buChar char="●"/>
            </a:pPr>
            <a:r>
              <a:rPr lang="en" sz="4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Integrate with conventional QEC methods</a:t>
            </a:r>
            <a:endParaRPr sz="4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800"/>
              </a:spcBef>
              <a:spcAft>
                <a:spcPts val="0"/>
              </a:spcAft>
              <a:buNone/>
            </a:pPr>
            <a:r>
              <a:rPr b="1" lang="en" sz="4400" u="sng">
                <a:solidFill>
                  <a:schemeClr val="dk1"/>
                </a:solidFill>
              </a:rPr>
              <a:t>Advanced Braiding Operations</a:t>
            </a:r>
            <a:endParaRPr b="1" sz="4400" u="sng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Roboto"/>
              <a:buChar char="●"/>
            </a:pPr>
            <a:r>
              <a:rPr lang="en" sz="4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Implement fault-tolerant quantum gates</a:t>
            </a:r>
            <a:endParaRPr sz="4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Roboto"/>
              <a:buChar char="●"/>
            </a:pPr>
            <a:r>
              <a:rPr lang="en" sz="4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Develop precise MZM manipulation techniques</a:t>
            </a:r>
            <a:endParaRPr sz="4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4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4400" u="sng">
                <a:solidFill>
                  <a:schemeClr val="dk1"/>
                </a:solidFill>
              </a:rPr>
              <a:t>System Integration and Control</a:t>
            </a:r>
            <a:endParaRPr b="1" sz="4400" u="sng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Roboto"/>
              <a:buChar char="●"/>
            </a:pPr>
            <a:r>
              <a:rPr lang="en" sz="4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Bridge topological qubits and classical electronics</a:t>
            </a:r>
            <a:endParaRPr sz="4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Roboto"/>
              <a:buChar char="●"/>
            </a:pPr>
            <a:r>
              <a:rPr lang="en" sz="4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Enhance measurement and readout fidelity</a:t>
            </a:r>
            <a:endParaRPr sz="4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Roboto"/>
              <a:buChar char="●"/>
            </a:pPr>
            <a:r>
              <a:rPr lang="en" sz="4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Develop efficient control interfaces</a:t>
            </a:r>
            <a:endParaRPr sz="4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600"/>
              </a:spcBef>
              <a:spcAft>
                <a:spcPts val="1200"/>
              </a:spcAft>
              <a:buNone/>
            </a:pPr>
            <a:r>
              <a:t/>
            </a:r>
            <a:endParaRPr sz="44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Bulk Matter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003574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Bulk Matter - Main Features</a:t>
            </a:r>
            <a:endParaRPr/>
          </a:p>
        </p:txBody>
      </p:sp>
      <p:sp>
        <p:nvSpPr>
          <p:cNvPr id="95" name="Google Shape;95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Metals</a:t>
            </a:r>
            <a:r>
              <a:rPr lang="en"/>
              <a:t> or bulk semiconductors.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Atoms are </a:t>
            </a:r>
            <a:r>
              <a:rPr lang="en"/>
              <a:t>organized</a:t>
            </a:r>
            <a:r>
              <a:rPr lang="en"/>
              <a:t> in a 3D lattice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atoms are closed- Their </a:t>
            </a:r>
            <a:r>
              <a:rPr lang="en"/>
              <a:t>electron orbitals</a:t>
            </a:r>
            <a:r>
              <a:rPr lang="en"/>
              <a:t> (mainly the valence) intersect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An outcome of every intersection is:</a:t>
            </a:r>
            <a:r>
              <a:rPr lang="en">
                <a:solidFill>
                  <a:schemeClr val="accent1"/>
                </a:solidFill>
              </a:rPr>
              <a:t>  </a:t>
            </a:r>
            <a:endParaRPr>
              <a:solidFill>
                <a:schemeClr val="accent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</a:pPr>
            <a:r>
              <a:rPr lang="en">
                <a:solidFill>
                  <a:schemeClr val="accent1"/>
                </a:solidFill>
              </a:rPr>
              <a:t>          </a:t>
            </a:r>
            <a:r>
              <a:rPr lang="en" sz="1600">
                <a:solidFill>
                  <a:schemeClr val="accent1"/>
                </a:solidFill>
              </a:rPr>
              <a:t>An orbital </a:t>
            </a:r>
            <a:r>
              <a:rPr lang="en" sz="1600">
                <a:solidFill>
                  <a:schemeClr val="accent1"/>
                </a:solidFill>
              </a:rPr>
              <a:t>with</a:t>
            </a:r>
            <a:r>
              <a:rPr lang="en" sz="1600">
                <a:solidFill>
                  <a:schemeClr val="accent1"/>
                </a:solidFill>
              </a:rPr>
              <a:t> a lower energy </a:t>
            </a:r>
            <a:endParaRPr sz="1600">
              <a:solidFill>
                <a:schemeClr val="accent1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○"/>
            </a:pPr>
            <a:r>
              <a:rPr lang="en" sz="1600">
                <a:solidFill>
                  <a:schemeClr val="accent1"/>
                </a:solidFill>
              </a:rPr>
              <a:t>         An orbital with a higher energy</a:t>
            </a:r>
            <a:endParaRPr sz="1600">
              <a:solidFill>
                <a:schemeClr val="accen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n"/>
              <a:t>We have an orbital with a higher energy than the </a:t>
            </a:r>
            <a:r>
              <a:rPr lang="en"/>
              <a:t>valence orbital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n"/>
              <a:t>We have </a:t>
            </a:r>
            <a:r>
              <a:rPr lang="en"/>
              <a:t>nearly</a:t>
            </a:r>
            <a:r>
              <a:rPr lang="en"/>
              <a:t> </a:t>
            </a:r>
            <a:r>
              <a:rPr lang="en"/>
              <a:t>continuous</a:t>
            </a:r>
            <a:r>
              <a:rPr lang="en"/>
              <a:t> energy bands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